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56" r:id="rId4"/>
  </p:sldIdLst>
  <p:sldSz cx="30275213" cy="428037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9DFC89-E2A0-34BF-2818-D72CD02A4F2E}" v="14" dt="2023-12-07T17:12:36.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 d="100"/>
          <a:sy n="13" d="100"/>
        </p:scale>
        <p:origin x="2635"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slide" Target="slides/slide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Jexler" userId="S::jessica.jexler@iasociety.org::c50f2c87-c32a-4a3a-8c17-e0f1a898eede" providerId="AD" clId="Web-{639DFC89-E2A0-34BF-2818-D72CD02A4F2E}"/>
    <pc:docChg chg="modSld">
      <pc:chgData name="Jessica Jexler" userId="S::jessica.jexler@iasociety.org::c50f2c87-c32a-4a3a-8c17-e0f1a898eede" providerId="AD" clId="Web-{639DFC89-E2A0-34BF-2818-D72CD02A4F2E}" dt="2023-12-07T17:12:36.972" v="10" actId="1076"/>
      <pc:docMkLst>
        <pc:docMk/>
      </pc:docMkLst>
      <pc:sldChg chg="modSp">
        <pc:chgData name="Jessica Jexler" userId="S::jessica.jexler@iasociety.org::c50f2c87-c32a-4a3a-8c17-e0f1a898eede" providerId="AD" clId="Web-{639DFC89-E2A0-34BF-2818-D72CD02A4F2E}" dt="2023-12-07T17:12:36.972" v="10" actId="1076"/>
        <pc:sldMkLst>
          <pc:docMk/>
          <pc:sldMk cId="0" sldId="256"/>
        </pc:sldMkLst>
        <pc:spChg chg="mod">
          <ac:chgData name="Jessica Jexler" userId="S::jessica.jexler@iasociety.org::c50f2c87-c32a-4a3a-8c17-e0f1a898eede" providerId="AD" clId="Web-{639DFC89-E2A0-34BF-2818-D72CD02A4F2E}" dt="2023-12-07T17:01:15.517" v="6" actId="20577"/>
          <ac:spMkLst>
            <pc:docMk/>
            <pc:sldMk cId="0" sldId="256"/>
            <ac:spMk id="2" creationId="{055750F6-A8E6-4040-D99F-B74B4AF83134}"/>
          </ac:spMkLst>
        </pc:spChg>
        <pc:spChg chg="mod">
          <ac:chgData name="Jessica Jexler" userId="S::jessica.jexler@iasociety.org::c50f2c87-c32a-4a3a-8c17-e0f1a898eede" providerId="AD" clId="Web-{639DFC89-E2A0-34BF-2818-D72CD02A4F2E}" dt="2023-12-07T17:12:28.690" v="9" actId="20577"/>
          <ac:spMkLst>
            <pc:docMk/>
            <pc:sldMk cId="0" sldId="256"/>
            <ac:spMk id="3" creationId="{907FFE3D-EF10-7877-BE9A-519E46920C23}"/>
          </ac:spMkLst>
        </pc:spChg>
        <pc:spChg chg="mod">
          <ac:chgData name="Jessica Jexler" userId="S::jessica.jexler@iasociety.org::c50f2c87-c32a-4a3a-8c17-e0f1a898eede" providerId="AD" clId="Web-{639DFC89-E2A0-34BF-2818-D72CD02A4F2E}" dt="2023-12-07T17:12:36.972" v="10" actId="1076"/>
          <ac:spMkLst>
            <pc:docMk/>
            <pc:sldMk cId="0" sldId="256"/>
            <ac:spMk id="6" creationId="{81040BD2-A7A0-A329-7A18-A2EE456E1A4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4">
            <a:extLst>
              <a:ext uri="{FF2B5EF4-FFF2-40B4-BE49-F238E27FC236}">
                <a16:creationId xmlns:a16="http://schemas.microsoft.com/office/drawing/2014/main" id="{2B587116-0036-A596-9023-F55B4D5EB9FE}"/>
              </a:ext>
            </a:extLst>
          </p:cNvPr>
          <p:cNvSpPr txBox="1">
            <a:spLocks noGrp="1"/>
          </p:cNvSpPr>
          <p:nvPr>
            <p:ph type="title"/>
          </p:nvPr>
        </p:nvSpPr>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67073192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83306-0BE9-2415-39BE-3C0C96EAF02E}"/>
              </a:ext>
            </a:extLst>
          </p:cNvPr>
          <p:cNvSpPr txBox="1">
            <a:spLocks noGrp="1"/>
          </p:cNvSpPr>
          <p:nvPr>
            <p:ph type="title"/>
          </p:nvPr>
        </p:nvSpPr>
        <p:spPr>
          <a:xfrm>
            <a:off x="0" y="0"/>
            <a:ext cx="30275207" cy="2008058"/>
          </a:xfrm>
          <a:prstGeom prst="rect">
            <a:avLst/>
          </a:prstGeom>
          <a:solidFill>
            <a:srgbClr val="8C1CA1"/>
          </a:solidFill>
          <a:ln>
            <a:noFill/>
          </a:ln>
        </p:spPr>
        <p:txBody>
          <a:bodyPr vert="horz" wrap="square" lIns="1079997" tIns="719998" rIns="1079997" bIns="719998" anchor="ctr" anchorCtr="0" compatLnSpc="1">
            <a:spAutoFit/>
          </a:bodyPr>
          <a:lstStyle/>
          <a:p>
            <a:pPr lvl="0"/>
            <a:r>
              <a:rPr lang="en-US"/>
              <a:t>Click to edit Master title style</a:t>
            </a:r>
          </a:p>
        </p:txBody>
      </p:sp>
      <p:sp>
        <p:nvSpPr>
          <p:cNvPr id="3" name="Text Placeholder 2">
            <a:extLst>
              <a:ext uri="{FF2B5EF4-FFF2-40B4-BE49-F238E27FC236}">
                <a16:creationId xmlns:a16="http://schemas.microsoft.com/office/drawing/2014/main" id="{C5AED9F3-123E-24B2-19EC-DD27D9FA2761}"/>
              </a:ext>
            </a:extLst>
          </p:cNvPr>
          <p:cNvSpPr txBox="1">
            <a:spLocks noGrp="1"/>
          </p:cNvSpPr>
          <p:nvPr>
            <p:ph type="body" idx="1"/>
          </p:nvPr>
        </p:nvSpPr>
        <p:spPr>
          <a:xfrm>
            <a:off x="1390043" y="3298734"/>
            <a:ext cx="26112374" cy="27158594"/>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9">
            <a:extLst>
              <a:ext uri="{FF2B5EF4-FFF2-40B4-BE49-F238E27FC236}">
                <a16:creationId xmlns:a16="http://schemas.microsoft.com/office/drawing/2014/main" id="{23496A72-31DE-AD27-0B06-837347ACC5E1}"/>
              </a:ext>
            </a:extLst>
          </p:cNvPr>
          <p:cNvPicPr>
            <a:picLocks noChangeAspect="1"/>
          </p:cNvPicPr>
          <p:nvPr/>
        </p:nvPicPr>
        <p:blipFill>
          <a:blip r:embed="rId3"/>
          <a:srcRect/>
          <a:stretch>
            <a:fillRect/>
          </a:stretch>
        </p:blipFill>
        <p:spPr>
          <a:xfrm>
            <a:off x="27657545" y="41290381"/>
            <a:ext cx="2498104" cy="1402552"/>
          </a:xfrm>
          <a:prstGeom prst="rect">
            <a:avLst/>
          </a:prstGeom>
          <a:noFill/>
          <a:ln cap="flat">
            <a:noFill/>
          </a:ln>
        </p:spPr>
      </p:pic>
      <p:sp>
        <p:nvSpPr>
          <p:cNvPr id="5" name="TextBox 11">
            <a:extLst>
              <a:ext uri="{FF2B5EF4-FFF2-40B4-BE49-F238E27FC236}">
                <a16:creationId xmlns:a16="http://schemas.microsoft.com/office/drawing/2014/main" id="{88090C5C-3430-B8AC-E532-8E1EFF2C72AF}"/>
              </a:ext>
            </a:extLst>
          </p:cNvPr>
          <p:cNvSpPr txBox="1"/>
          <p:nvPr/>
        </p:nvSpPr>
        <p:spPr>
          <a:xfrm>
            <a:off x="3167746" y="41899115"/>
            <a:ext cx="184727" cy="369335"/>
          </a:xfrm>
          <a:prstGeom prst="rect">
            <a:avLst/>
          </a:prstGeom>
          <a:noFill/>
          <a:ln cap="flat">
            <a:noFill/>
          </a:ln>
        </p:spPr>
        <p:txBody>
          <a:bodyPr vert="horz" wrap="non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Verdana"/>
            </a:endParaRPr>
          </a:p>
        </p:txBody>
      </p:sp>
      <p:sp>
        <p:nvSpPr>
          <p:cNvPr id="6" name="TextBox 12">
            <a:extLst>
              <a:ext uri="{FF2B5EF4-FFF2-40B4-BE49-F238E27FC236}">
                <a16:creationId xmlns:a16="http://schemas.microsoft.com/office/drawing/2014/main" id="{381CF996-1945-EEE5-2354-3A06764E8EA7}"/>
              </a:ext>
            </a:extLst>
          </p:cNvPr>
          <p:cNvSpPr txBox="1"/>
          <p:nvPr/>
        </p:nvSpPr>
        <p:spPr>
          <a:xfrm>
            <a:off x="0" y="41401215"/>
            <a:ext cx="30275217" cy="1402552"/>
          </a:xfrm>
          <a:prstGeom prst="rect">
            <a:avLst/>
          </a:prstGeom>
          <a:noFill/>
          <a:ln cap="flat">
            <a:noFill/>
          </a:ln>
        </p:spPr>
        <p:txBody>
          <a:bodyPr vert="horz" wrap="square" lIns="1079997" tIns="0" rIns="1079997" bIns="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Verdana"/>
              </a:rPr>
              <a:t>Presented at IPHASA 2023 – the 2nd International Paediatric HIV Symposium in Africa  •  12-14 December 2023</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marL="0" marR="0" lvl="0" indent="0" algn="l" defTabSz="2270638" rtl="0" fontAlgn="auto" hangingPunct="1">
        <a:lnSpc>
          <a:spcPct val="90000"/>
        </a:lnSpc>
        <a:spcBef>
          <a:spcPts val="0"/>
        </a:spcBef>
        <a:spcAft>
          <a:spcPts val="0"/>
        </a:spcAft>
        <a:buNone/>
        <a:tabLst/>
        <a:defRPr lang="en-US" sz="4000" b="1" i="0" u="none" strike="noStrike" kern="1200" cap="none" spc="0" baseline="0">
          <a:solidFill>
            <a:srgbClr val="FFFFFF"/>
          </a:solidFill>
          <a:uFillTx/>
          <a:latin typeface="Verdana" pitchFamily="34"/>
          <a:ea typeface="Verdana" pitchFamily="34"/>
          <a:cs typeface="Verdana" pitchFamily="34"/>
        </a:defRPr>
      </a:lvl1pPr>
    </p:titleStyle>
    <p:bodyStyle>
      <a:lvl1pPr marL="342900" marR="0" lvl="0" indent="-126900" algn="l" defTabSz="359999" rtl="0" fontAlgn="auto" hangingPunct="1">
        <a:lnSpc>
          <a:spcPct val="120000"/>
        </a:lnSpc>
        <a:spcBef>
          <a:spcPts val="2485"/>
        </a:spcBef>
        <a:spcAft>
          <a:spcPts val="0"/>
        </a:spcAft>
        <a:buSzPct val="100000"/>
        <a:buFont typeface="Arial" pitchFamily="34"/>
        <a:buChar char="•"/>
        <a:tabLst>
          <a:tab pos="359999" algn="l"/>
        </a:tabLst>
        <a:defRPr lang="en-US" sz="2000" b="0" i="0" u="none" strike="noStrike" kern="1200" cap="none" spc="0" baseline="0">
          <a:solidFill>
            <a:srgbClr val="000000"/>
          </a:solidFill>
          <a:uFillTx/>
          <a:latin typeface="Verdana" pitchFamily="34"/>
          <a:ea typeface="Verdana" pitchFamily="34"/>
          <a:cs typeface="Verdana" pitchFamily="34"/>
        </a:defRPr>
      </a:lvl1pPr>
      <a:lvl2pPr marL="1478219" marR="0" lvl="1" indent="-126900" algn="l" defTabSz="359999" rtl="0" fontAlgn="auto" hangingPunct="1">
        <a:lnSpc>
          <a:spcPct val="120000"/>
        </a:lnSpc>
        <a:spcBef>
          <a:spcPts val="1240"/>
        </a:spcBef>
        <a:spcAft>
          <a:spcPts val="0"/>
        </a:spcAft>
        <a:buSzPct val="100000"/>
        <a:buFont typeface="Arial" pitchFamily="34"/>
        <a:buChar char="•"/>
        <a:tabLst>
          <a:tab pos="360000" algn="l"/>
        </a:tabLst>
        <a:defRPr lang="en-US" sz="2000" b="0" i="0" u="none" strike="noStrike" kern="1200" cap="none" spc="0" baseline="0">
          <a:solidFill>
            <a:srgbClr val="000000"/>
          </a:solidFill>
          <a:uFillTx/>
          <a:latin typeface="Verdana" pitchFamily="34"/>
          <a:ea typeface="Verdana" pitchFamily="34"/>
          <a:cs typeface="Verdana" pitchFamily="34"/>
        </a:defRPr>
      </a:lvl2pPr>
      <a:lvl3pPr marL="2613538" marR="0" lvl="2" indent="-126900" algn="l" defTabSz="359999" rtl="0" fontAlgn="auto" hangingPunct="1">
        <a:lnSpc>
          <a:spcPct val="120000"/>
        </a:lnSpc>
        <a:spcBef>
          <a:spcPts val="1240"/>
        </a:spcBef>
        <a:spcAft>
          <a:spcPts val="0"/>
        </a:spcAft>
        <a:buSzPct val="100000"/>
        <a:buFont typeface="Arial" pitchFamily="34"/>
        <a:buChar char="•"/>
        <a:tabLst>
          <a:tab pos="360000" algn="l"/>
        </a:tabLst>
        <a:defRPr lang="en-US" sz="2000" b="0" i="0" u="none" strike="noStrike" kern="1200" cap="none" spc="0" baseline="0">
          <a:solidFill>
            <a:srgbClr val="000000"/>
          </a:solidFill>
          <a:uFillTx/>
          <a:latin typeface="Verdana" pitchFamily="34"/>
          <a:ea typeface="Verdana" pitchFamily="34"/>
          <a:cs typeface="Verdana" pitchFamily="34"/>
        </a:defRPr>
      </a:lvl3pPr>
      <a:lvl4pPr marL="3748857" marR="0" lvl="3" indent="-126900" algn="l" defTabSz="359999" rtl="0" fontAlgn="auto" hangingPunct="1">
        <a:lnSpc>
          <a:spcPct val="120000"/>
        </a:lnSpc>
        <a:spcBef>
          <a:spcPts val="1240"/>
        </a:spcBef>
        <a:spcAft>
          <a:spcPts val="0"/>
        </a:spcAft>
        <a:buSzPct val="100000"/>
        <a:buFont typeface="Arial" pitchFamily="34"/>
        <a:buChar char="•"/>
        <a:tabLst>
          <a:tab pos="360000" algn="l"/>
        </a:tabLst>
        <a:defRPr lang="en-US" sz="2000" b="0" i="0" u="none" strike="noStrike" kern="1200" cap="none" spc="0" baseline="0">
          <a:solidFill>
            <a:srgbClr val="000000"/>
          </a:solidFill>
          <a:uFillTx/>
          <a:latin typeface="Verdana" pitchFamily="34"/>
          <a:ea typeface="Verdana" pitchFamily="34"/>
          <a:cs typeface="Verdana" pitchFamily="34"/>
        </a:defRPr>
      </a:lvl4pPr>
      <a:lvl5pPr marL="4884176" marR="0" lvl="4" indent="-126900" algn="l" defTabSz="359999" rtl="0" fontAlgn="auto" hangingPunct="1">
        <a:lnSpc>
          <a:spcPct val="120000"/>
        </a:lnSpc>
        <a:spcBef>
          <a:spcPts val="1240"/>
        </a:spcBef>
        <a:spcAft>
          <a:spcPts val="0"/>
        </a:spcAft>
        <a:buSzPct val="100000"/>
        <a:buFont typeface="Arial" pitchFamily="34"/>
        <a:buChar char="•"/>
        <a:tabLst>
          <a:tab pos="360000" algn="l"/>
        </a:tabLst>
        <a:defRPr lang="en-US" sz="2000" b="0" i="0" u="none" strike="noStrike" kern="1200" cap="none" spc="0" baseline="0">
          <a:solidFill>
            <a:srgbClr val="000000"/>
          </a:solidFill>
          <a:uFillTx/>
          <a:latin typeface="Verdana" pitchFamily="34"/>
          <a:ea typeface="Verdana" pitchFamily="34"/>
          <a:cs typeface="Verdana"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055750F6-A8E6-4040-D99F-B74B4AF83134}"/>
              </a:ext>
            </a:extLst>
          </p:cNvPr>
          <p:cNvSpPr txBox="1"/>
          <p:nvPr/>
        </p:nvSpPr>
        <p:spPr>
          <a:xfrm>
            <a:off x="883712" y="4716712"/>
            <a:ext cx="6445248" cy="37318081"/>
          </a:xfrm>
          <a:prstGeom prst="rect">
            <a:avLst/>
          </a:prstGeom>
          <a:noFill/>
          <a:ln cap="flat">
            <a:noFill/>
          </a:ln>
        </p:spPr>
        <p:txBody>
          <a:bodyPr vert="horz" wrap="square" lIns="14868" tIns="14868" rIns="14868" bIns="14868" anchor="t" anchorCtr="0" compatLnSpc="1">
            <a:noAutofit/>
          </a:bodyPr>
          <a:lstStyle/>
          <a:p>
            <a:pPr marL="0" marR="0" lvl="0" indent="0" algn="ctr" defTabSz="371740"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4400" b="1" i="0" u="none" strike="noStrike" kern="0" cap="none" spc="0" baseline="0" dirty="0">
                <a:solidFill>
                  <a:srgbClr val="444444"/>
                </a:solidFill>
                <a:uFillTx/>
                <a:latin typeface="Gill Sans MT"/>
                <a:ea typeface="Calibri"/>
                <a:cs typeface="Times New Roman"/>
              </a:rPr>
              <a:t>Background</a:t>
            </a:r>
          </a:p>
          <a:p>
            <a:pPr algn="just" defTabSz="371740" hangingPunct="0">
              <a:lnSpc>
                <a:spcPct val="120000"/>
              </a:lnSpc>
              <a:defRPr sz="1800" b="0" i="0" u="none" strike="noStrike" kern="0" cap="none" spc="0" baseline="0">
                <a:solidFill>
                  <a:srgbClr val="000000"/>
                </a:solidFill>
                <a:uFillTx/>
              </a:defRPr>
            </a:pPr>
            <a:r>
              <a:rPr lang="en-US" sz="4400" kern="0">
                <a:solidFill>
                  <a:srgbClr val="444444"/>
                </a:solidFill>
                <a:latin typeface="Gill Sans MT"/>
                <a:ea typeface="Calibri"/>
                <a:cs typeface="Arial"/>
              </a:rPr>
              <a:t>V</a:t>
            </a:r>
            <a:r>
              <a:rPr lang="en-US" sz="4400" kern="0">
                <a:solidFill>
                  <a:srgbClr val="000000"/>
                </a:solidFill>
                <a:latin typeface="Gill Sans MT"/>
                <a:ea typeface="Calibri"/>
                <a:cs typeface="Times New Roman"/>
              </a:rPr>
              <a:t>ertical transmission rates among young mothers in Mozambique remains high, with highest EID positivity rates among infants born to women aged 15-24 years. </a:t>
            </a:r>
            <a:r>
              <a:rPr lang="en-US" sz="4400" kern="0">
                <a:solidFill>
                  <a:srgbClr val="444444"/>
                </a:solidFill>
                <a:latin typeface="Gill Sans MT"/>
                <a:ea typeface="Calibri"/>
                <a:cs typeface="Times New Roman"/>
              </a:rPr>
              <a:t>This is due in part to poor involvement of various providers, and gaps in implementation approaches to destigmatize PMTCT interventions that retain teen mothers facing various care and treatment challenges. In response, </a:t>
            </a:r>
            <a:r>
              <a:rPr lang="en-US" sz="4400" i="1" kern="0">
                <a:solidFill>
                  <a:srgbClr val="444444"/>
                </a:solidFill>
                <a:latin typeface="Gill Sans MT"/>
                <a:ea typeface="Calibri"/>
                <a:cs typeface="Times New Roman"/>
              </a:rPr>
              <a:t>Siyakha Plus </a:t>
            </a:r>
            <a:r>
              <a:rPr lang="en-US" sz="4400" kern="0">
                <a:solidFill>
                  <a:srgbClr val="444444"/>
                </a:solidFill>
                <a:latin typeface="Gill Sans MT"/>
                <a:ea typeface="Calibri"/>
                <a:cs typeface="Times New Roman"/>
              </a:rPr>
              <a:t>program</a:t>
            </a:r>
            <a:r>
              <a:rPr lang="en-US" sz="4400" i="1" kern="0" dirty="0">
                <a:solidFill>
                  <a:srgbClr val="444444"/>
                </a:solidFill>
                <a:latin typeface="Gill Sans MT"/>
                <a:ea typeface="Calibri"/>
                <a:cs typeface="Times New Roman"/>
              </a:rPr>
              <a:t> </a:t>
            </a:r>
            <a:r>
              <a:rPr lang="en-US" sz="4400" kern="0">
                <a:solidFill>
                  <a:srgbClr val="444444"/>
                </a:solidFill>
                <a:latin typeface="Gill Sans MT"/>
                <a:ea typeface="Calibri"/>
                <a:cs typeface="Times New Roman"/>
              </a:rPr>
              <a:t>delivered a set of services to optimize young mothers’ adherence to treatment; motivate them to achieve viral suppression and keep their babies HIV negative; and improve their agency and technical capacity to thrive in the local economy. </a:t>
            </a:r>
            <a:endParaRPr lang="en-US" sz="4800" b="0" i="0" u="none" strike="noStrike" cap="none" spc="0" baseline="0">
              <a:solidFill>
                <a:srgbClr val="000000"/>
              </a:solidFill>
              <a:uFillTx/>
              <a:latin typeface="Verdana"/>
              <a:ea typeface="Calibri"/>
              <a:cs typeface="Times New Roman"/>
            </a:endParaRPr>
          </a:p>
        </p:txBody>
      </p:sp>
      <p:sp>
        <p:nvSpPr>
          <p:cNvPr id="3" name="Title 31">
            <a:extLst>
              <a:ext uri="{FF2B5EF4-FFF2-40B4-BE49-F238E27FC236}">
                <a16:creationId xmlns:a16="http://schemas.microsoft.com/office/drawing/2014/main" id="{907FFE3D-EF10-7877-BE9A-519E46920C23}"/>
              </a:ext>
            </a:extLst>
          </p:cNvPr>
          <p:cNvSpPr txBox="1">
            <a:spLocks noGrp="1"/>
          </p:cNvSpPr>
          <p:nvPr>
            <p:ph type="title"/>
          </p:nvPr>
        </p:nvSpPr>
        <p:spPr>
          <a:xfrm>
            <a:off x="9" y="1856442"/>
            <a:ext cx="30275207" cy="2783653"/>
          </a:xfrm>
          <a:solidFill>
            <a:srgbClr val="7030A0"/>
          </a:solidFill>
        </p:spPr>
        <p:txBody>
          <a:bodyPr anchorCtr="1"/>
          <a:lstStyle/>
          <a:p>
            <a:pPr lvl="0" algn="ctr"/>
            <a:r>
              <a:rPr lang="en-US" sz="4800" dirty="0">
                <a:solidFill>
                  <a:schemeClr val="bg1"/>
                </a:solidFill>
                <a:latin typeface="Gill Sans MT"/>
                <a:ea typeface="Calibri"/>
                <a:cs typeface="Times New Roman"/>
              </a:rPr>
              <a:t>Engaging community actors, health providers and local artisans in Mozambique to strengthen the resiliency of young, breastfeeding mothers living with HIV to keep their babies negative.</a:t>
            </a:r>
            <a:endParaRPr lang="pt-PT" sz="8800" dirty="0">
              <a:solidFill>
                <a:schemeClr val="bg1"/>
              </a:solidFill>
              <a:latin typeface="Verdana"/>
              <a:ea typeface="Verdana"/>
              <a:cs typeface="Times New Roman"/>
            </a:endParaRPr>
          </a:p>
        </p:txBody>
      </p:sp>
      <p:sp>
        <p:nvSpPr>
          <p:cNvPr id="4" name="Text Box 4">
            <a:extLst>
              <a:ext uri="{FF2B5EF4-FFF2-40B4-BE49-F238E27FC236}">
                <a16:creationId xmlns:a16="http://schemas.microsoft.com/office/drawing/2014/main" id="{FAC2A53E-B357-8507-331E-CF6754C0AA2F}"/>
              </a:ext>
            </a:extLst>
          </p:cNvPr>
          <p:cNvSpPr txBox="1"/>
          <p:nvPr/>
        </p:nvSpPr>
        <p:spPr>
          <a:xfrm>
            <a:off x="7897069" y="4716703"/>
            <a:ext cx="6994190" cy="37318081"/>
          </a:xfrm>
          <a:prstGeom prst="rect">
            <a:avLst/>
          </a:prstGeom>
          <a:noFill/>
          <a:ln cap="flat">
            <a:noFill/>
          </a:ln>
        </p:spPr>
        <p:txBody>
          <a:bodyPr vert="horz" wrap="square" lIns="14868" tIns="14868" rIns="14868" bIns="14868" anchor="t" anchorCtr="0" compatLnSpc="1">
            <a:noAutofit/>
          </a:bodyPr>
          <a:lstStyle/>
          <a:p>
            <a:pPr marL="0" marR="0" lvl="0" indent="0" algn="ctr"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US" sz="4400" b="1" i="0" u="none" strike="noStrike" kern="1200" cap="none" spc="0" baseline="0">
                <a:solidFill>
                  <a:srgbClr val="444444"/>
                </a:solidFill>
                <a:uFillTx/>
                <a:latin typeface="Gill Sans MT" pitchFamily="34"/>
                <a:ea typeface="Calibri" pitchFamily="34"/>
                <a:cs typeface="Times New Roman" pitchFamily="18"/>
              </a:rPr>
              <a:t>Description</a:t>
            </a:r>
            <a:endParaRPr lang="en-US" sz="4400" b="0" i="0" u="none" strike="noStrike" kern="1200" cap="none" spc="0" baseline="0">
              <a:solidFill>
                <a:srgbClr val="444444"/>
              </a:solidFill>
              <a:uFillTx/>
              <a:latin typeface="Gill Sans MT" pitchFamily="34"/>
              <a:ea typeface="Calibri" pitchFamily="34"/>
              <a:cs typeface="Times New Roman" pitchFamily="18"/>
            </a:endParaRPr>
          </a:p>
          <a:p>
            <a:pPr marL="0" marR="0" lvl="0" indent="0" algn="just"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US" sz="4400" b="0" i="0" u="none" strike="noStrike" kern="1200" cap="none" spc="0" baseline="0">
                <a:solidFill>
                  <a:srgbClr val="444444"/>
                </a:solidFill>
                <a:uFillTx/>
                <a:latin typeface="Gill Sans MT" pitchFamily="34"/>
                <a:ea typeface="Calibri" pitchFamily="34"/>
                <a:cs typeface="Times New Roman" pitchFamily="18"/>
              </a:rPr>
              <a:t>From November 2022 to September 2023, the Bantwana Initiative of </a:t>
            </a:r>
            <a:r>
              <a:rPr lang="en-US" sz="4400" b="0" i="0" u="none" strike="noStrike" kern="1200" cap="none" spc="0" baseline="0">
                <a:solidFill>
                  <a:srgbClr val="444444"/>
                </a:solidFill>
                <a:uFillTx/>
                <a:latin typeface="Gill Sans MT" pitchFamily="34"/>
                <a:ea typeface="Times New Roman" pitchFamily="18"/>
                <a:cs typeface="Arial" pitchFamily="34"/>
              </a:rPr>
              <a:t>JSI engaged health providers from two high-volume health facilities’, local artisans, and community actors in Sofala Province, to </a:t>
            </a:r>
            <a:r>
              <a:rPr lang="en-US" sz="5400" b="0" i="0" u="none" strike="noStrike" kern="1200" cap="none" spc="0" baseline="0">
                <a:solidFill>
                  <a:srgbClr val="444444"/>
                </a:solidFill>
                <a:uFillTx/>
                <a:latin typeface="Gill Sans MT" pitchFamily="34"/>
                <a:ea typeface="Times New Roman" pitchFamily="18"/>
                <a:cs typeface="Arial" pitchFamily="34"/>
              </a:rPr>
              <a:t>support</a:t>
            </a:r>
            <a:r>
              <a:rPr lang="en-US" sz="4400" b="0" i="0" u="none" strike="noStrike" kern="1200" cap="none" spc="0" baseline="0">
                <a:solidFill>
                  <a:srgbClr val="444444"/>
                </a:solidFill>
                <a:uFillTx/>
                <a:latin typeface="Gill Sans MT" pitchFamily="34"/>
                <a:ea typeface="Times New Roman" pitchFamily="18"/>
                <a:cs typeface="Arial" pitchFamily="34"/>
              </a:rPr>
              <a:t> 55 HIV+ lactating young mothers (aged 15-25) and their infants through our </a:t>
            </a:r>
            <a:r>
              <a:rPr lang="en-US" sz="4400" b="0" i="1" u="none" strike="noStrike" kern="1200" cap="none" spc="0" baseline="0">
                <a:solidFill>
                  <a:srgbClr val="444444"/>
                </a:solidFill>
                <a:uFillTx/>
                <a:latin typeface="Gill Sans MT" pitchFamily="34"/>
                <a:ea typeface="Times New Roman" pitchFamily="18"/>
                <a:cs typeface="Arial" pitchFamily="34"/>
              </a:rPr>
              <a:t>Siyakha Plus</a:t>
            </a:r>
            <a:r>
              <a:rPr lang="en-US" sz="4400" b="0" i="0" u="none" strike="noStrike" kern="1200" cap="none" spc="0" baseline="0">
                <a:solidFill>
                  <a:srgbClr val="444444"/>
                </a:solidFill>
                <a:uFillTx/>
                <a:latin typeface="Gill Sans MT" pitchFamily="34"/>
                <a:ea typeface="Times New Roman" pitchFamily="18"/>
                <a:cs typeface="Arial" pitchFamily="34"/>
              </a:rPr>
              <a:t> resiliency strengthening program. The project addressed the realities of HIV+ teen mothers by creating savings groups to promote social cohesion, layering on</a:t>
            </a:r>
            <a:r>
              <a:rPr lang="en-US" sz="4400" b="0" i="0" u="none" strike="noStrike" kern="1200" cap="none" spc="0" baseline="0">
                <a:solidFill>
                  <a:srgbClr val="000000"/>
                </a:solidFill>
                <a:uFillTx/>
                <a:latin typeface="Gill Sans MT" pitchFamily="34"/>
                <a:ea typeface="Calibri" pitchFamily="34"/>
                <a:cs typeface="Times New Roman" pitchFamily="18"/>
              </a:rPr>
              <a:t> behavior change messaging and</a:t>
            </a:r>
            <a:r>
              <a:rPr lang="en-ZW" sz="4400" b="0" i="0" u="none" strike="noStrike" kern="1200" cap="none" spc="0" baseline="0">
                <a:solidFill>
                  <a:srgbClr val="444444"/>
                </a:solidFill>
                <a:uFillTx/>
                <a:latin typeface="Gill Sans MT" pitchFamily="34"/>
                <a:ea typeface="Times New Roman" pitchFamily="18"/>
                <a:cs typeface="Arial" pitchFamily="34"/>
              </a:rPr>
              <a:t> services; recruiting community actors that e</a:t>
            </a:r>
            <a:r>
              <a:rPr lang="en-US" sz="4400" b="0" i="0" u="none" strike="noStrike" kern="1200" cap="none" spc="0" baseline="0">
                <a:solidFill>
                  <a:srgbClr val="444444"/>
                </a:solidFill>
                <a:uFillTx/>
                <a:latin typeface="Gill Sans MT" pitchFamily="34"/>
                <a:ea typeface="Times New Roman" pitchFamily="18"/>
                <a:cs typeface="Arial" pitchFamily="34"/>
              </a:rPr>
              <a:t>mbedded a mentoring approach,</a:t>
            </a:r>
            <a:r>
              <a:rPr lang="en-US" sz="4400" b="0" i="0" u="none" strike="noStrike" kern="1200" cap="none" spc="0" baseline="0">
                <a:solidFill>
                  <a:srgbClr val="000000"/>
                </a:solidFill>
                <a:uFillTx/>
                <a:latin typeface="Gill Sans MT" pitchFamily="34"/>
                <a:ea typeface="Calibri" pitchFamily="34"/>
                <a:cs typeface="Times New Roman" pitchFamily="18"/>
              </a:rPr>
              <a:t> encouraging </a:t>
            </a:r>
            <a:r>
              <a:rPr lang="en-US" sz="4400" b="0" i="0" u="none" strike="noStrike" kern="1200" cap="none" spc="0" baseline="0">
                <a:solidFill>
                  <a:srgbClr val="444444"/>
                </a:solidFill>
                <a:uFillTx/>
                <a:latin typeface="Gill Sans MT" pitchFamily="34"/>
                <a:ea typeface="Times New Roman" pitchFamily="18"/>
                <a:cs typeface="Arial" pitchFamily="34"/>
              </a:rPr>
              <a:t>disclosure to reduce stigma</a:t>
            </a:r>
            <a:r>
              <a:rPr lang="en-US" sz="4400" b="0" i="0" u="none" strike="noStrike" kern="1200" cap="none" spc="0" baseline="0">
                <a:solidFill>
                  <a:srgbClr val="000000"/>
                </a:solidFill>
                <a:uFillTx/>
                <a:latin typeface="Gill Sans MT" pitchFamily="34"/>
                <a:ea typeface="Calibri" pitchFamily="34"/>
                <a:cs typeface="Times New Roman" pitchFamily="18"/>
              </a:rPr>
              <a:t>; engaging</a:t>
            </a:r>
            <a:r>
              <a:rPr lang="en-US" sz="4400" b="0" i="0" u="none" strike="noStrike" kern="1200" cap="none" spc="0" baseline="0">
                <a:solidFill>
                  <a:srgbClr val="444444"/>
                </a:solidFill>
                <a:uFillTx/>
                <a:latin typeface="Gill Sans MT" pitchFamily="34"/>
                <a:ea typeface="Times New Roman" pitchFamily="18"/>
                <a:cs typeface="Arial" pitchFamily="34"/>
              </a:rPr>
              <a:t> health facilities for individualized HIV support services; and linking women to local artisans for skills training. </a:t>
            </a:r>
            <a:endParaRPr lang="en-US" sz="4400" b="0" i="0" u="none" strike="noStrike" kern="1200" cap="none" spc="0" baseline="0">
              <a:solidFill>
                <a:srgbClr val="000000"/>
              </a:solidFill>
              <a:uFillTx/>
              <a:latin typeface="Calibri" pitchFamily="34"/>
              <a:ea typeface="Calibri" pitchFamily="34"/>
              <a:cs typeface="Times New Roman" pitchFamily="18"/>
            </a:endParaRPr>
          </a:p>
        </p:txBody>
      </p:sp>
      <p:sp>
        <p:nvSpPr>
          <p:cNvPr id="5" name="Text Box 4">
            <a:extLst>
              <a:ext uri="{FF2B5EF4-FFF2-40B4-BE49-F238E27FC236}">
                <a16:creationId xmlns:a16="http://schemas.microsoft.com/office/drawing/2014/main" id="{E5C96ACC-A52D-DA1D-4A23-BA5443A475BF}"/>
              </a:ext>
            </a:extLst>
          </p:cNvPr>
          <p:cNvSpPr txBox="1"/>
          <p:nvPr/>
        </p:nvSpPr>
        <p:spPr>
          <a:xfrm>
            <a:off x="15490219" y="4716703"/>
            <a:ext cx="6481760" cy="37318081"/>
          </a:xfrm>
          <a:prstGeom prst="rect">
            <a:avLst/>
          </a:prstGeom>
          <a:noFill/>
          <a:ln cap="flat">
            <a:noFill/>
          </a:ln>
        </p:spPr>
        <p:txBody>
          <a:bodyPr vert="horz" wrap="square" lIns="14868" tIns="14868" rIns="14868" bIns="14868" anchor="t" anchorCtr="0" compatLnSpc="1">
            <a:noAutofit/>
          </a:bodyPr>
          <a:lstStyle/>
          <a:p>
            <a:pPr marL="0" marR="0" lvl="0" indent="0" algn="ctr"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US" sz="4400" b="1" i="0" u="none" strike="noStrike" kern="1200" cap="none" spc="0" baseline="0">
                <a:solidFill>
                  <a:srgbClr val="444444"/>
                </a:solidFill>
                <a:uFillTx/>
                <a:latin typeface="Gill Sans MT" pitchFamily="34"/>
                <a:ea typeface="Calibri" pitchFamily="34"/>
                <a:cs typeface="Times New Roman" pitchFamily="18"/>
              </a:rPr>
              <a:t>Lessons Learned</a:t>
            </a:r>
          </a:p>
          <a:p>
            <a:pPr marL="0" marR="0" lvl="0" indent="0" algn="just"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US" sz="4400" b="0" i="0" u="none" strike="noStrike" kern="1200" cap="none" spc="0" baseline="0">
                <a:solidFill>
                  <a:srgbClr val="444444"/>
                </a:solidFill>
                <a:uFillTx/>
                <a:latin typeface="Gill Sans MT" pitchFamily="34"/>
                <a:ea typeface="Calibri" pitchFamily="34"/>
                <a:cs typeface="Times New Roman" pitchFamily="18"/>
              </a:rPr>
              <a:t>Results show that young women achieved viral suppression (from 53% to 92%) and kept their babies HIV negative (100% confirmed negative PCR test); i</a:t>
            </a:r>
            <a:r>
              <a:rPr lang="en-ZW" sz="4400" b="0" i="0" u="none" strike="noStrike" kern="1200" cap="none" spc="0" baseline="0">
                <a:solidFill>
                  <a:srgbClr val="444444"/>
                </a:solidFill>
                <a:uFillTx/>
                <a:latin typeface="Gill Sans MT" pitchFamily="34"/>
                <a:ea typeface="Calibri" pitchFamily="34"/>
                <a:cs typeface="Times New Roman" pitchFamily="18"/>
              </a:rPr>
              <a:t>ncreased support from their intimate partners </a:t>
            </a:r>
            <a:r>
              <a:rPr lang="en-US" sz="4400" b="0" i="0" u="none" strike="noStrike" kern="1200" cap="none" spc="0" baseline="0">
                <a:solidFill>
                  <a:srgbClr val="444444"/>
                </a:solidFill>
                <a:uFillTx/>
                <a:latin typeface="Gill Sans MT" pitchFamily="34"/>
                <a:ea typeface="Calibri" pitchFamily="34"/>
                <a:cs typeface="Times New Roman" pitchFamily="18"/>
              </a:rPr>
              <a:t>(65% to 92% disclosure to intimate partners). Self-reported improved agency and technical capacity in baby care and breastfeeding practices; adherence and treatment literacy, with high motivation to keep their babies negative; and management of their small businesses. We learned that young mothers are receptive of adherence and stigma support and prefer it packaged to their personalized need and context; </a:t>
            </a:r>
            <a:r>
              <a:rPr lang="en-US" sz="4400" b="0" i="0" u="none" strike="noStrike" kern="1200" cap="none" spc="0" baseline="0">
                <a:solidFill>
                  <a:srgbClr val="000000"/>
                </a:solidFill>
                <a:uFillTx/>
                <a:latin typeface="Gill Sans MT" pitchFamily="34"/>
                <a:ea typeface="Calibri" pitchFamily="34"/>
                <a:cs typeface="Times New Roman" pitchFamily="18"/>
              </a:rPr>
              <a:t>a </a:t>
            </a:r>
            <a:r>
              <a:rPr lang="en-US" sz="4400" b="0" i="0" u="none" strike="noStrike" kern="1200" cap="none" spc="0" baseline="0">
                <a:solidFill>
                  <a:srgbClr val="444444"/>
                </a:solidFill>
                <a:uFillTx/>
                <a:latin typeface="Gill Sans MT" pitchFamily="34"/>
                <a:ea typeface="Calibri" pitchFamily="34"/>
                <a:cs typeface="Times New Roman" pitchFamily="18"/>
              </a:rPr>
              <a:t>multisectoral emphasis helps create a workforce sensitive to and supportive of HIV+ women. </a:t>
            </a:r>
            <a:endParaRPr lang="en-US" sz="4400" b="0" i="0" u="none" strike="noStrike" kern="1200" cap="none" spc="0" baseline="0">
              <a:solidFill>
                <a:srgbClr val="000000"/>
              </a:solidFill>
              <a:uFillTx/>
              <a:latin typeface="Calibri" pitchFamily="34"/>
              <a:ea typeface="Calibri" pitchFamily="34"/>
              <a:cs typeface="Times New Roman" pitchFamily="18"/>
            </a:endParaRPr>
          </a:p>
        </p:txBody>
      </p:sp>
      <p:sp>
        <p:nvSpPr>
          <p:cNvPr id="6" name="Text Box 4">
            <a:extLst>
              <a:ext uri="{FF2B5EF4-FFF2-40B4-BE49-F238E27FC236}">
                <a16:creationId xmlns:a16="http://schemas.microsoft.com/office/drawing/2014/main" id="{81040BD2-A7A0-A329-7A18-A2EE456E1A42}"/>
              </a:ext>
            </a:extLst>
          </p:cNvPr>
          <p:cNvSpPr txBox="1"/>
          <p:nvPr/>
        </p:nvSpPr>
        <p:spPr>
          <a:xfrm>
            <a:off x="23132444" y="4914033"/>
            <a:ext cx="6693426" cy="37318081"/>
          </a:xfrm>
          <a:prstGeom prst="rect">
            <a:avLst/>
          </a:prstGeom>
          <a:noFill/>
          <a:ln cap="flat">
            <a:noFill/>
          </a:ln>
        </p:spPr>
        <p:txBody>
          <a:bodyPr vert="horz" wrap="square" lIns="14868" tIns="14868" rIns="14868" bIns="14868" anchor="t" anchorCtr="0" compatLnSpc="1">
            <a:noAutofit/>
          </a:bodyPr>
          <a:lstStyle/>
          <a:p>
            <a:pPr marL="0" marR="0" lvl="0" indent="0" algn="just"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US" sz="4400" b="1" i="0" u="none" strike="noStrike" kern="1200" cap="none" spc="0" baseline="0">
                <a:solidFill>
                  <a:srgbClr val="444444"/>
                </a:solidFill>
                <a:uFillTx/>
                <a:latin typeface="Gill Sans MT" pitchFamily="34"/>
                <a:ea typeface="Calibri" pitchFamily="34"/>
                <a:cs typeface="Times New Roman" pitchFamily="18"/>
              </a:rPr>
              <a:t>Conclusion &amp; Next Steps</a:t>
            </a:r>
          </a:p>
          <a:p>
            <a:pPr marL="0" marR="0" lvl="0" indent="0" algn="just" defTabSz="914400" rtl="0" fontAlgn="auto" hangingPunct="1">
              <a:lnSpc>
                <a:spcPct val="107000"/>
              </a:lnSpc>
              <a:spcBef>
                <a:spcPts val="0"/>
              </a:spcBef>
              <a:spcAft>
                <a:spcPts val="800"/>
              </a:spcAft>
              <a:buNone/>
              <a:tabLst/>
              <a:defRPr sz="1800" b="0" i="0" u="none" strike="noStrike" kern="0" cap="none" spc="0" baseline="0">
                <a:solidFill>
                  <a:srgbClr val="000000"/>
                </a:solidFill>
                <a:uFillTx/>
              </a:defRPr>
            </a:pPr>
            <a:r>
              <a:rPr lang="en-US" sz="4400" b="0" i="0" u="none" strike="noStrike" kern="1200" cap="none" spc="0" baseline="0">
                <a:solidFill>
                  <a:srgbClr val="444444"/>
                </a:solidFill>
                <a:uFillTx/>
                <a:latin typeface="Gill Sans MT" pitchFamily="34"/>
                <a:ea typeface="Calibri" pitchFamily="34"/>
                <a:cs typeface="Times New Roman" pitchFamily="18"/>
              </a:rPr>
              <a:t> The program reduced risk of vertical transmission among young mothers by reducing stigma and enhancing economic participation and resilience. We continue to support Government, health facilities and communities to </a:t>
            </a:r>
            <a:r>
              <a:rPr lang="en-US" sz="4400" b="0" i="0" u="none" strike="noStrike" kern="1200" cap="none" spc="0" baseline="0">
                <a:solidFill>
                  <a:srgbClr val="444444"/>
                </a:solidFill>
                <a:uFillTx/>
                <a:latin typeface="Gill Sans MT" pitchFamily="34"/>
                <a:ea typeface="Times New Roman" pitchFamily="18"/>
                <a:cs typeface="Arial" pitchFamily="34"/>
              </a:rPr>
              <a:t>reduce positivity rates among babies born to young women living with HIV, thus addressing a key public health challenge in (and beyond) Mozambique.</a:t>
            </a:r>
            <a:endParaRPr lang="en-US" sz="4400" b="0" i="0" u="none" strike="noStrike" kern="1200" cap="none" spc="0" baseline="0">
              <a:solidFill>
                <a:srgbClr val="000000"/>
              </a:solidFill>
              <a:uFillTx/>
              <a:latin typeface="Calibri" pitchFamily="34"/>
              <a:ea typeface="Calibri" pitchFamily="34"/>
              <a:cs typeface="Times New Roman" pitchFamily="18"/>
            </a:endParaRPr>
          </a:p>
        </p:txBody>
      </p:sp>
      <p:pic>
        <p:nvPicPr>
          <p:cNvPr id="7" name="Picture Placeholder 2">
            <a:extLst>
              <a:ext uri="{FF2B5EF4-FFF2-40B4-BE49-F238E27FC236}">
                <a16:creationId xmlns:a16="http://schemas.microsoft.com/office/drawing/2014/main" id="{8E764180-DEEF-25F9-E727-5F6B090E4DFD}"/>
              </a:ext>
            </a:extLst>
          </p:cNvPr>
          <p:cNvPicPr>
            <a:picLocks noChangeAspect="1"/>
          </p:cNvPicPr>
          <p:nvPr/>
        </p:nvPicPr>
        <p:blipFill>
          <a:blip r:embed="rId4"/>
          <a:srcRect l="1389" r="1389"/>
          <a:stretch>
            <a:fillRect/>
          </a:stretch>
        </p:blipFill>
        <p:spPr>
          <a:xfrm>
            <a:off x="23143372" y="16481035"/>
            <a:ext cx="5554659" cy="5713408"/>
          </a:xfrm>
          <a:prstGeom prst="rect">
            <a:avLst/>
          </a:prstGeom>
          <a:noFill/>
          <a:ln cap="flat">
            <a:noFill/>
          </a:ln>
        </p:spPr>
      </p:pic>
      <p:sp>
        <p:nvSpPr>
          <p:cNvPr id="8" name="Google Shape;43;p3">
            <a:extLst>
              <a:ext uri="{FF2B5EF4-FFF2-40B4-BE49-F238E27FC236}">
                <a16:creationId xmlns:a16="http://schemas.microsoft.com/office/drawing/2014/main" id="{D410BF74-229E-4016-1170-67AEECD16FC3}"/>
              </a:ext>
            </a:extLst>
          </p:cNvPr>
          <p:cNvSpPr txBox="1"/>
          <p:nvPr/>
        </p:nvSpPr>
        <p:spPr>
          <a:xfrm>
            <a:off x="25264734" y="22821778"/>
            <a:ext cx="2672772" cy="1107951"/>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300" b="1" i="0" u="none" strike="noStrike" kern="1200" cap="none" spc="0" baseline="0">
                <a:solidFill>
                  <a:srgbClr val="44546A"/>
                </a:solidFill>
                <a:uFillTx/>
                <a:latin typeface="Calibri"/>
                <a:ea typeface="Calibri"/>
                <a:cs typeface="Calibri"/>
              </a:rPr>
              <a:t>Scan QR code to learn more</a:t>
            </a:r>
            <a:endParaRPr lang="en-US" sz="3300" b="1" i="0" u="none" strike="noStrike" kern="1200" cap="none" spc="0" baseline="0">
              <a:solidFill>
                <a:srgbClr val="44546A"/>
              </a:solidFill>
              <a:highlight>
                <a:srgbClr val="FFFF00"/>
              </a:highlight>
              <a:uFillTx/>
              <a:latin typeface="Calibri"/>
              <a:ea typeface="Calibri"/>
              <a:cs typeface="Calibri"/>
            </a:endParaRPr>
          </a:p>
        </p:txBody>
      </p:sp>
      <p:sp>
        <p:nvSpPr>
          <p:cNvPr id="9" name="Google Shape;42;p3">
            <a:extLst>
              <a:ext uri="{FF2B5EF4-FFF2-40B4-BE49-F238E27FC236}">
                <a16:creationId xmlns:a16="http://schemas.microsoft.com/office/drawing/2014/main" id="{A1643E0C-0E50-0858-AE8D-35319F5F23FF}"/>
              </a:ext>
            </a:extLst>
          </p:cNvPr>
          <p:cNvSpPr/>
          <p:nvPr/>
        </p:nvSpPr>
        <p:spPr>
          <a:xfrm>
            <a:off x="23887337" y="22821778"/>
            <a:ext cx="699936" cy="1210711"/>
          </a:xfrm>
          <a:custGeom>
            <a:avLst/>
            <a:gdLst>
              <a:gd name="f0" fmla="val w"/>
              <a:gd name="f1" fmla="val h"/>
              <a:gd name="f2" fmla="val 0"/>
              <a:gd name="f3" fmla="val 2089376"/>
              <a:gd name="f4" fmla="val 3614056"/>
              <a:gd name="f5" fmla="val 321256"/>
              <a:gd name="f6" fmla="val 144562"/>
              <a:gd name="f7" fmla="val 3292801"/>
              <a:gd name="f8" fmla="val 3469495"/>
              <a:gd name="f9" fmla="val 3614057"/>
              <a:gd name="f10" fmla="val 1815047"/>
              <a:gd name="f11" fmla="val 1991741"/>
              <a:gd name="f12" fmla="val 2136303"/>
              <a:gd name="f13" fmla="val 889115"/>
              <a:gd name="f14" fmla="val 309397"/>
              <a:gd name="f15" fmla="val 1247302"/>
              <a:gd name="f16" fmla="val 1270849"/>
              <a:gd name="f17" fmla="val 1289936"/>
              <a:gd name="f18" fmla="val 336390"/>
              <a:gd name="f19" fmla="val 369650"/>
              <a:gd name="f20" fmla="val 402911"/>
              <a:gd name="f21" fmla="val 429903"/>
              <a:gd name="f22" fmla="val 865567"/>
              <a:gd name="f23" fmla="val 846480"/>
              <a:gd name="f24" fmla="val 176468"/>
              <a:gd name="f25" fmla="val 738905"/>
              <a:gd name="f26" fmla="val 1959892"/>
              <a:gd name="f27" fmla="val 2875208"/>
              <a:gd name="f28" fmla="val 1068180"/>
              <a:gd name="f29" fmla="val 3045747"/>
              <a:gd name="f30" fmla="val 1178013"/>
              <a:gd name="f31" fmla="val 1267066"/>
              <a:gd name="f32" fmla="val 3134799"/>
              <a:gd name="f33" fmla="val 3244633"/>
              <a:gd name="f34" fmla="val 3354466"/>
              <a:gd name="f35" fmla="val 3443519"/>
              <a:gd name="f36" fmla="val 958346"/>
              <a:gd name="f37" fmla="val 869294"/>
              <a:gd name="f38" fmla="*/ f0 1 2089376"/>
              <a:gd name="f39" fmla="*/ f1 1 3614056"/>
              <a:gd name="f40" fmla="val f2"/>
              <a:gd name="f41" fmla="val f3"/>
              <a:gd name="f42" fmla="val f4"/>
              <a:gd name="f43" fmla="+- f42 0 f40"/>
              <a:gd name="f44" fmla="+- f41 0 f40"/>
              <a:gd name="f45" fmla="*/ f44 1 2089376"/>
              <a:gd name="f46" fmla="*/ f43 1 3614056"/>
              <a:gd name="f47" fmla="*/ f40 1 f45"/>
              <a:gd name="f48" fmla="*/ f41 1 f45"/>
              <a:gd name="f49" fmla="*/ f40 1 f46"/>
              <a:gd name="f50" fmla="*/ f42 1 f46"/>
              <a:gd name="f51" fmla="*/ f47 f38 1"/>
              <a:gd name="f52" fmla="*/ f48 f38 1"/>
              <a:gd name="f53" fmla="*/ f50 f39 1"/>
              <a:gd name="f54" fmla="*/ f49 f39 1"/>
            </a:gdLst>
            <a:ahLst/>
            <a:cxnLst>
              <a:cxn ang="3cd4">
                <a:pos x="hc" y="t"/>
              </a:cxn>
              <a:cxn ang="0">
                <a:pos x="r" y="vc"/>
              </a:cxn>
              <a:cxn ang="cd4">
                <a:pos x="hc" y="b"/>
              </a:cxn>
              <a:cxn ang="cd2">
                <a:pos x="l" y="vc"/>
              </a:cxn>
            </a:cxnLst>
            <a:rect l="f51" t="f54" r="f52" b="f53"/>
            <a:pathLst>
              <a:path w="2089376" h="3614056">
                <a:moveTo>
                  <a:pt x="f5" y="f2"/>
                </a:moveTo>
                <a:cubicBezTo>
                  <a:pt x="f6" y="f2"/>
                  <a:pt x="f2" y="f6"/>
                  <a:pt x="f2" y="f5"/>
                </a:cubicBezTo>
                <a:lnTo>
                  <a:pt x="f2" y="f7"/>
                </a:lnTo>
                <a:cubicBezTo>
                  <a:pt x="f2" y="f8"/>
                  <a:pt x="f6" y="f9"/>
                  <a:pt x="f5" y="f9"/>
                </a:cubicBezTo>
                <a:lnTo>
                  <a:pt x="f10" y="f9"/>
                </a:lnTo>
                <a:cubicBezTo>
                  <a:pt x="f11" y="f9"/>
                  <a:pt x="f12" y="f8"/>
                  <a:pt x="f12" y="f7"/>
                </a:cubicBezTo>
                <a:lnTo>
                  <a:pt x="f12" y="f5"/>
                </a:lnTo>
                <a:cubicBezTo>
                  <a:pt x="f12" y="f6"/>
                  <a:pt x="f11" y="f2"/>
                  <a:pt x="f10" y="f2"/>
                </a:cubicBezTo>
                <a:lnTo>
                  <a:pt x="f5" y="f2"/>
                </a:lnTo>
                <a:close/>
                <a:moveTo>
                  <a:pt x="f13" y="f14"/>
                </a:moveTo>
                <a:lnTo>
                  <a:pt x="f15" y="f14"/>
                </a:lnTo>
                <a:cubicBezTo>
                  <a:pt x="f16" y="f14"/>
                  <a:pt x="f17" y="f18"/>
                  <a:pt x="f17" y="f19"/>
                </a:cubicBezTo>
                <a:cubicBezTo>
                  <a:pt x="f17" y="f20"/>
                  <a:pt x="f16" y="f21"/>
                  <a:pt x="f15" y="f21"/>
                </a:cubicBezTo>
                <a:lnTo>
                  <a:pt x="f13" y="f21"/>
                </a:lnTo>
                <a:cubicBezTo>
                  <a:pt x="f22" y="f21"/>
                  <a:pt x="f23" y="f20"/>
                  <a:pt x="f23" y="f19"/>
                </a:cubicBezTo>
                <a:cubicBezTo>
                  <a:pt x="f23" y="f18"/>
                  <a:pt x="f22" y="f14"/>
                  <a:pt x="f13" y="f14"/>
                </a:cubicBezTo>
                <a:close/>
                <a:moveTo>
                  <a:pt x="f24" y="f25"/>
                </a:moveTo>
                <a:lnTo>
                  <a:pt x="f26" y="f25"/>
                </a:lnTo>
                <a:lnTo>
                  <a:pt x="f26" y="f27"/>
                </a:lnTo>
                <a:lnTo>
                  <a:pt x="f24" y="f27"/>
                </a:lnTo>
                <a:lnTo>
                  <a:pt x="f24" y="f25"/>
                </a:lnTo>
                <a:close/>
                <a:moveTo>
                  <a:pt x="f28" y="f29"/>
                </a:moveTo>
                <a:cubicBezTo>
                  <a:pt x="f28" y="f29"/>
                  <a:pt x="f28" y="f29"/>
                  <a:pt x="f28" y="f29"/>
                </a:cubicBezTo>
                <a:cubicBezTo>
                  <a:pt x="f30" y="f29"/>
                  <a:pt x="f31" y="f32"/>
                  <a:pt x="f31" y="f33"/>
                </a:cubicBezTo>
                <a:cubicBezTo>
                  <a:pt x="f31" y="f33"/>
                  <a:pt x="f31" y="f33"/>
                  <a:pt x="f31" y="f33"/>
                </a:cubicBezTo>
                <a:lnTo>
                  <a:pt x="f31" y="f33"/>
                </a:lnTo>
                <a:cubicBezTo>
                  <a:pt x="f31" y="f33"/>
                  <a:pt x="f31" y="f33"/>
                  <a:pt x="f31" y="f33"/>
                </a:cubicBezTo>
                <a:cubicBezTo>
                  <a:pt x="f31" y="f34"/>
                  <a:pt x="f30" y="f35"/>
                  <a:pt x="f28" y="f35"/>
                </a:cubicBezTo>
                <a:cubicBezTo>
                  <a:pt x="f28" y="f35"/>
                  <a:pt x="f28" y="f35"/>
                  <a:pt x="f28" y="f35"/>
                </a:cubicBezTo>
                <a:lnTo>
                  <a:pt x="f28" y="f35"/>
                </a:lnTo>
                <a:cubicBezTo>
                  <a:pt x="f28" y="f35"/>
                  <a:pt x="f28" y="f35"/>
                  <a:pt x="f28" y="f35"/>
                </a:cubicBezTo>
                <a:cubicBezTo>
                  <a:pt x="f36" y="f35"/>
                  <a:pt x="f37" y="f34"/>
                  <a:pt x="f37" y="f33"/>
                </a:cubicBezTo>
                <a:cubicBezTo>
                  <a:pt x="f37" y="f33"/>
                  <a:pt x="f37" y="f33"/>
                  <a:pt x="f37" y="f33"/>
                </a:cubicBezTo>
                <a:lnTo>
                  <a:pt x="f37" y="f33"/>
                </a:lnTo>
                <a:cubicBezTo>
                  <a:pt x="f37" y="f33"/>
                  <a:pt x="f37" y="f33"/>
                  <a:pt x="f37" y="f33"/>
                </a:cubicBezTo>
                <a:cubicBezTo>
                  <a:pt x="f37" y="f32"/>
                  <a:pt x="f36" y="f29"/>
                  <a:pt x="f28" y="f29"/>
                </a:cubicBezTo>
                <a:cubicBezTo>
                  <a:pt x="f28" y="f29"/>
                  <a:pt x="f28" y="f29"/>
                  <a:pt x="f28" y="f29"/>
                </a:cubicBezTo>
                <a:lnTo>
                  <a:pt x="f28" y="f29"/>
                </a:lnTo>
                <a:close/>
              </a:path>
            </a:pathLst>
          </a:custGeom>
          <a:solidFill>
            <a:srgbClr val="44546A"/>
          </a:solidFill>
          <a:ln cap="flat">
            <a:noFill/>
            <a:prstDash val="solid"/>
          </a:ln>
        </p:spPr>
        <p:txBody>
          <a:bodyPr vert="horz" wrap="square" lIns="91421" tIns="45701" rIns="91421" bIns="45701"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D8D8D8"/>
              </a:solidFill>
              <a:uFillTx/>
              <a:latin typeface="Calibri"/>
              <a:ea typeface="Calibri"/>
              <a:cs typeface="Calibri"/>
            </a:endParaRPr>
          </a:p>
        </p:txBody>
      </p:sp>
      <p:pic>
        <p:nvPicPr>
          <p:cNvPr id="10" name="Picture 11">
            <a:extLst>
              <a:ext uri="{FF2B5EF4-FFF2-40B4-BE49-F238E27FC236}">
                <a16:creationId xmlns:a16="http://schemas.microsoft.com/office/drawing/2014/main" id="{316047C3-1B0C-EA89-06EE-2D8A55DBE00A}"/>
              </a:ext>
            </a:extLst>
          </p:cNvPr>
          <p:cNvPicPr>
            <a:picLocks noChangeAspect="1"/>
          </p:cNvPicPr>
          <p:nvPr/>
        </p:nvPicPr>
        <p:blipFill>
          <a:blip r:embed="rId5"/>
          <a:srcRect l="21370"/>
          <a:stretch>
            <a:fillRect/>
          </a:stretch>
        </p:blipFill>
        <p:spPr>
          <a:xfrm>
            <a:off x="858502" y="26632576"/>
            <a:ext cx="14859000" cy="14173053"/>
          </a:xfrm>
          <a:prstGeom prst="rect">
            <a:avLst/>
          </a:prstGeom>
          <a:noFill/>
          <a:ln cap="flat">
            <a:noFill/>
          </a:ln>
        </p:spPr>
      </p:pic>
      <p:pic>
        <p:nvPicPr>
          <p:cNvPr id="11" name="Google Shape;526;g254a1173195_7_298">
            <a:extLst>
              <a:ext uri="{FF2B5EF4-FFF2-40B4-BE49-F238E27FC236}">
                <a16:creationId xmlns:a16="http://schemas.microsoft.com/office/drawing/2014/main" id="{FD96C20A-F2A5-2F32-4C06-376C67C30D59}"/>
              </a:ext>
            </a:extLst>
          </p:cNvPr>
          <p:cNvPicPr>
            <a:picLocks noChangeAspect="1"/>
          </p:cNvPicPr>
          <p:nvPr/>
        </p:nvPicPr>
        <p:blipFill>
          <a:blip r:embed="rId6">
            <a:alphaModFix/>
          </a:blip>
          <a:srcRect l="16378" t="8569" b="15524"/>
          <a:stretch>
            <a:fillRect/>
          </a:stretch>
        </p:blipFill>
        <p:spPr>
          <a:xfrm>
            <a:off x="15742712" y="26632576"/>
            <a:ext cx="13210263" cy="14173053"/>
          </a:xfrm>
          <a:prstGeom prst="rect">
            <a:avLst/>
          </a:prstGeom>
          <a:noFill/>
          <a:ln cap="flat">
            <a:noFill/>
          </a:ln>
        </p:spPr>
      </p:pic>
      <p:pic>
        <p:nvPicPr>
          <p:cNvPr id="12" name="Google Shape;40;p3">
            <a:extLst>
              <a:ext uri="{FF2B5EF4-FFF2-40B4-BE49-F238E27FC236}">
                <a16:creationId xmlns:a16="http://schemas.microsoft.com/office/drawing/2014/main" id="{69E15E37-170C-398B-E630-F436723601C1}"/>
              </a:ext>
            </a:extLst>
          </p:cNvPr>
          <p:cNvPicPr>
            <a:picLocks noChangeAspect="1"/>
          </p:cNvPicPr>
          <p:nvPr/>
        </p:nvPicPr>
        <p:blipFill>
          <a:blip r:embed="rId7">
            <a:alphaModFix/>
          </a:blip>
          <a:srcRect l="-179" r="179"/>
          <a:stretch>
            <a:fillRect/>
          </a:stretch>
        </p:blipFill>
        <p:spPr>
          <a:xfrm>
            <a:off x="13124840" y="108923"/>
            <a:ext cx="2823959" cy="1585130"/>
          </a:xfrm>
          <a:prstGeom prst="rect">
            <a:avLst/>
          </a:prstGeom>
          <a:noFill/>
          <a:ln cap="flat">
            <a:noFill/>
          </a:ln>
        </p:spPr>
      </p:pic>
      <p:pic>
        <p:nvPicPr>
          <p:cNvPr id="13" name="Audio 15">
            <a:extLst>
              <a:ext uri="{FF2B5EF4-FFF2-40B4-BE49-F238E27FC236}">
                <a16:creationId xmlns:a16="http://schemas.microsoft.com/office/drawing/2014/main" id="{FFC5689E-7DB7-C111-5BE2-1352236455B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3" t="-125896" r="-262703" b="-125896"/>
          <a:stretch>
            <a:fillRect/>
          </a:stretch>
        </p:blipFill>
        <p:spPr>
          <a:xfrm>
            <a:off x="24966814" y="36596043"/>
            <a:ext cx="3047996" cy="171450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advTm="178582"/>
    </mc:Choice>
    <mc:Fallback xmlns="">
      <p:transition spd="slow" advTm="178582"/>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p:endCondLst>
                    <p:cond evt="onNext" delay="0">
                      <p:tgtEl>
                        <p:sldTgt/>
                      </p:tgtEl>
                    </p:cond>
                    <p:cond evt="onPrev" delay="0">
                      <p:tgtEl>
                        <p:sldTgt/>
                      </p:tgtEl>
                    </p:cond>
                  </p:endCondLst>
                </p:cTn>
                <p:tgtEl>
                  <p:spTgt spid="13"/>
                </p:tgtEl>
              </p:cMediaNode>
            </p:audio>
          </p:childTnLst>
        </p:cTn>
      </p:par>
    </p:tnLst>
  </p:timing>
</p:sld>
</file>

<file path=ppt/theme/theme1.xml><?xml version="1.0" encoding="utf-8"?>
<a:theme xmlns:a="http://schemas.openxmlformats.org/drawingml/2006/main" name="AIDS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5AA8B93E3C0C54882DD00A936CC00FE" ma:contentTypeVersion="17" ma:contentTypeDescription="Create a new document." ma:contentTypeScope="" ma:versionID="2f7f996b7903c603f4ed4598d8fa9454">
  <xsd:schema xmlns:xsd="http://www.w3.org/2001/XMLSchema" xmlns:xs="http://www.w3.org/2001/XMLSchema" xmlns:p="http://schemas.microsoft.com/office/2006/metadata/properties" xmlns:ns2="21d4e6fb-9d12-4ec1-abec-688feafe814f" xmlns:ns3="250929fa-9806-4449-af20-7947085fa170" targetNamespace="http://schemas.microsoft.com/office/2006/metadata/properties" ma:root="true" ma:fieldsID="f89206fd4a7459b096bc692614f8224f" ns2:_="" ns3:_="">
    <xsd:import namespace="21d4e6fb-9d12-4ec1-abec-688feafe814f"/>
    <xsd:import namespace="250929fa-9806-4449-af20-7947085fa17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d4e6fb-9d12-4ec1-abec-688feafe8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949870-7BBA-482F-9CD9-E303FEA67377}">
  <ds:schemaRefs>
    <ds:schemaRef ds:uri="http://schemas.microsoft.com/sharepoint/v3/contenttype/forms"/>
  </ds:schemaRefs>
</ds:datastoreItem>
</file>

<file path=customXml/itemProps2.xml><?xml version="1.0" encoding="utf-8"?>
<ds:datastoreItem xmlns:ds="http://schemas.openxmlformats.org/officeDocument/2006/customXml" ds:itemID="{D354CA49-0D7E-41B5-8815-2808A3846D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d4e6fb-9d12-4ec1-abec-688feafe814f"/>
    <ds:schemaRef ds:uri="250929fa-9806-4449-af20-7947085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IPHASA-2023-e-poster-template</Template>
  <TotalTime>0</TotalTime>
  <Words>442</Words>
  <Application>Microsoft Office PowerPoint</Application>
  <PresentationFormat>Custom</PresentationFormat>
  <Paragraphs>10</Paragraphs>
  <Slides>1</Slides>
  <Notes>0</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AIDS2022</vt:lpstr>
      <vt:lpstr>Engaging community actors, health providers and local artisans in Mozambique to strengthen the resiliency of young, breastfeeding mothers living with HIV to keep their babies negative.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Jexler</dc:creator>
  <cp:lastModifiedBy>Obert Darara</cp:lastModifiedBy>
  <cp:revision>18</cp:revision>
  <dcterms:created xsi:type="dcterms:W3CDTF">2023-11-16T10:48:38Z</dcterms:created>
  <dcterms:modified xsi:type="dcterms:W3CDTF">2023-12-07T17:12:43Z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0x010100B5D458D06648384EA4502E013B70F170</vt:lpwstr>
  </property>
</Properties>
</file>