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4"/>
  </p:sldMasterIdLst>
  <p:notesMasterIdLst>
    <p:notesMasterId r:id="rId6"/>
  </p:notesMasterIdLst>
  <p:sldIdLst>
    <p:sldId id="257" r:id="rId5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Angel" initials="AA" lastIdx="1" clrIdx="0">
    <p:extLst>
      <p:ext uri="{19B8F6BF-5375-455C-9EA6-DF929625EA0E}">
        <p15:presenceInfo xmlns:p15="http://schemas.microsoft.com/office/powerpoint/2012/main" userId="S-1-5-21-1630766965-14560760-1228025406-7046" providerId="AD"/>
      </p:ext>
    </p:extLst>
  </p:cmAuthor>
  <p:cmAuthor id="2" name="Michelle Gill" initials="MG" lastIdx="5" clrIdx="1">
    <p:extLst>
      <p:ext uri="{19B8F6BF-5375-455C-9EA6-DF929625EA0E}">
        <p15:presenceInfo xmlns:p15="http://schemas.microsoft.com/office/powerpoint/2012/main" userId="S-1-5-21-1630766965-14560760-1228025406-61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B7D"/>
    <a:srgbClr val="61D4B9"/>
    <a:srgbClr val="F96333"/>
    <a:srgbClr val="5FB0B5"/>
    <a:srgbClr val="538C8D"/>
    <a:srgbClr val="C49500"/>
    <a:srgbClr val="FFD347"/>
    <a:srgbClr val="00246C"/>
    <a:srgbClr val="194788"/>
    <a:srgbClr val="F45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55CE4-49B8-F3AE-A23D-E589F55E67FB}" v="143" dt="2023-12-01T12:10:46.644"/>
    <p1510:client id="{D689D4E8-AE80-A885-8F49-BAA737F74F12}" v="437" dt="2023-11-30T07:34:34.32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35" autoAdjust="0"/>
    <p:restoredTop sz="94621"/>
  </p:normalViewPr>
  <p:slideViewPr>
    <p:cSldViewPr snapToGrid="0" snapToObjects="1">
      <p:cViewPr varScale="1">
        <p:scale>
          <a:sx n="13" d="100"/>
          <a:sy n="13" d="100"/>
        </p:scale>
        <p:origin x="1388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b19c60bb0f5e4d2a117bfb8f3cfc2e35ad503bf0de368b2e1e79675f0b5aaa9d::" providerId="AD" clId="Web-{D689D4E8-AE80-A885-8F49-BAA737F74F12}"/>
    <pc:docChg chg="modSld">
      <pc:chgData name="Guest User" userId="S::urn:spo:anon#b19c60bb0f5e4d2a117bfb8f3cfc2e35ad503bf0de368b2e1e79675f0b5aaa9d::" providerId="AD" clId="Web-{D689D4E8-AE80-A885-8F49-BAA737F74F12}" dt="2023-11-30T07:34:34.322" v="315" actId="14100"/>
      <pc:docMkLst>
        <pc:docMk/>
      </pc:docMkLst>
      <pc:sldChg chg="addSp modSp">
        <pc:chgData name="Guest User" userId="S::urn:spo:anon#b19c60bb0f5e4d2a117bfb8f3cfc2e35ad503bf0de368b2e1e79675f0b5aaa9d::" providerId="AD" clId="Web-{D689D4E8-AE80-A885-8F49-BAA737F74F12}" dt="2023-11-30T07:34:34.322" v="315" actId="14100"/>
        <pc:sldMkLst>
          <pc:docMk/>
          <pc:sldMk cId="4013185736" sldId="257"/>
        </pc:sldMkLst>
        <pc:spChg chg="mod">
          <ac:chgData name="Guest User" userId="S::urn:spo:anon#b19c60bb0f5e4d2a117bfb8f3cfc2e35ad503bf0de368b2e1e79675f0b5aaa9d::" providerId="AD" clId="Web-{D689D4E8-AE80-A885-8F49-BAA737F74F12}" dt="2023-11-30T06:44:16.943" v="192" actId="14100"/>
          <ac:spMkLst>
            <pc:docMk/>
            <pc:sldMk cId="4013185736" sldId="257"/>
            <ac:spMk id="9" creationId="{00000000-0000-0000-0000-000000000000}"/>
          </ac:spMkLst>
        </pc:spChg>
        <pc:spChg chg="mod">
          <ac:chgData name="Guest User" userId="S::urn:spo:anon#b19c60bb0f5e4d2a117bfb8f3cfc2e35ad503bf0de368b2e1e79675f0b5aaa9d::" providerId="AD" clId="Web-{D689D4E8-AE80-A885-8F49-BAA737F74F12}" dt="2023-11-30T06:59:42.480" v="228" actId="20577"/>
          <ac:spMkLst>
            <pc:docMk/>
            <pc:sldMk cId="4013185736" sldId="257"/>
            <ac:spMk id="28" creationId="{61B05F25-4EE1-D24A-B1AF-57F14541767C}"/>
          </ac:spMkLst>
        </pc:spChg>
        <pc:spChg chg="mod">
          <ac:chgData name="Guest User" userId="S::urn:spo:anon#b19c60bb0f5e4d2a117bfb8f3cfc2e35ad503bf0de368b2e1e79675f0b5aaa9d::" providerId="AD" clId="Web-{D689D4E8-AE80-A885-8F49-BAA737F74F12}" dt="2023-11-30T07:01:09.639" v="229" actId="20577"/>
          <ac:spMkLst>
            <pc:docMk/>
            <pc:sldMk cId="4013185736" sldId="257"/>
            <ac:spMk id="30" creationId="{8C34BD2D-055B-B54E-AB1A-95F22C327701}"/>
          </ac:spMkLst>
        </pc:spChg>
        <pc:spChg chg="mod">
          <ac:chgData name="Guest User" userId="S::urn:spo:anon#b19c60bb0f5e4d2a117bfb8f3cfc2e35ad503bf0de368b2e1e79675f0b5aaa9d::" providerId="AD" clId="Web-{D689D4E8-AE80-A885-8F49-BAA737F74F12}" dt="2023-11-30T07:05:09.242" v="307" actId="1076"/>
          <ac:spMkLst>
            <pc:docMk/>
            <pc:sldMk cId="4013185736" sldId="257"/>
            <ac:spMk id="31" creationId="{509553B4-0C96-46DD-8897-A896F62E6680}"/>
          </ac:spMkLst>
        </pc:spChg>
        <pc:spChg chg="mod">
          <ac:chgData name="Guest User" userId="S::urn:spo:anon#b19c60bb0f5e4d2a117bfb8f3cfc2e35ad503bf0de368b2e1e79675f0b5aaa9d::" providerId="AD" clId="Web-{D689D4E8-AE80-A885-8F49-BAA737F74F12}" dt="2023-11-30T06:54:14.671" v="218" actId="1076"/>
          <ac:spMkLst>
            <pc:docMk/>
            <pc:sldMk cId="4013185736" sldId="257"/>
            <ac:spMk id="44" creationId="{C75C10E3-A29A-454B-95CC-5DE7F5A1BC81}"/>
          </ac:spMkLst>
        </pc:spChg>
        <pc:spChg chg="mod">
          <ac:chgData name="Guest User" userId="S::urn:spo:anon#b19c60bb0f5e4d2a117bfb8f3cfc2e35ad503bf0de368b2e1e79675f0b5aaa9d::" providerId="AD" clId="Web-{D689D4E8-AE80-A885-8F49-BAA737F74F12}" dt="2023-11-29T22:59:53.418" v="3" actId="1076"/>
          <ac:spMkLst>
            <pc:docMk/>
            <pc:sldMk cId="4013185736" sldId="257"/>
            <ac:spMk id="47" creationId="{8CB48F03-B2AC-3944-B55A-9379CF61144E}"/>
          </ac:spMkLst>
        </pc:spChg>
        <pc:spChg chg="mod">
          <ac:chgData name="Guest User" userId="S::urn:spo:anon#b19c60bb0f5e4d2a117bfb8f3cfc2e35ad503bf0de368b2e1e79675f0b5aaa9d::" providerId="AD" clId="Web-{D689D4E8-AE80-A885-8F49-BAA737F74F12}" dt="2023-11-30T06:43:28.252" v="188" actId="1076"/>
          <ac:spMkLst>
            <pc:docMk/>
            <pc:sldMk cId="4013185736" sldId="257"/>
            <ac:spMk id="60" creationId="{3584278E-BDE9-D741-9631-489D65EB5C2F}"/>
          </ac:spMkLst>
        </pc:spChg>
        <pc:graphicFrameChg chg="mod modGraphic">
          <ac:chgData name="Guest User" userId="S::urn:spo:anon#b19c60bb0f5e4d2a117bfb8f3cfc2e35ad503bf0de368b2e1e79675f0b5aaa9d::" providerId="AD" clId="Web-{D689D4E8-AE80-A885-8F49-BAA737F74F12}" dt="2023-11-30T07:08:24.406" v="312"/>
          <ac:graphicFrameMkLst>
            <pc:docMk/>
            <pc:sldMk cId="4013185736" sldId="257"/>
            <ac:graphicFrameMk id="18" creationId="{239EA6E4-40FD-A06D-894B-801C012344F7}"/>
          </ac:graphicFrameMkLst>
        </pc:graphicFrameChg>
        <pc:picChg chg="add mod">
          <ac:chgData name="Guest User" userId="S::urn:spo:anon#b19c60bb0f5e4d2a117bfb8f3cfc2e35ad503bf0de368b2e1e79675f0b5aaa9d::" providerId="AD" clId="Web-{D689D4E8-AE80-A885-8F49-BAA737F74F12}" dt="2023-11-30T07:34:34.322" v="315" actId="14100"/>
          <ac:picMkLst>
            <pc:docMk/>
            <pc:sldMk cId="4013185736" sldId="257"/>
            <ac:picMk id="2" creationId="{CE4E2A90-58BB-F054-53CC-87DAFC586ABF}"/>
          </ac:picMkLst>
        </pc:picChg>
        <pc:picChg chg="mod">
          <ac:chgData name="Guest User" userId="S::urn:spo:anon#b19c60bb0f5e4d2a117bfb8f3cfc2e35ad503bf0de368b2e1e79675f0b5aaa9d::" providerId="AD" clId="Web-{D689D4E8-AE80-A885-8F49-BAA737F74F12}" dt="2023-11-30T06:55:03.891" v="223" actId="1076"/>
          <ac:picMkLst>
            <pc:docMk/>
            <pc:sldMk cId="4013185736" sldId="257"/>
            <ac:picMk id="14" creationId="{7BB4D408-1D16-9EFB-CF22-B3DE7379A6B9}"/>
          </ac:picMkLst>
        </pc:picChg>
        <pc:picChg chg="mod">
          <ac:chgData name="Guest User" userId="S::urn:spo:anon#b19c60bb0f5e4d2a117bfb8f3cfc2e35ad503bf0de368b2e1e79675f0b5aaa9d::" providerId="AD" clId="Web-{D689D4E8-AE80-A885-8F49-BAA737F74F12}" dt="2023-11-30T06:54:55.750" v="221" actId="1076"/>
          <ac:picMkLst>
            <pc:docMk/>
            <pc:sldMk cId="4013185736" sldId="257"/>
            <ac:picMk id="15" creationId="{1FB6A17C-01E4-A7A2-CAD3-D92DAA929D31}"/>
          </ac:picMkLst>
        </pc:picChg>
        <pc:picChg chg="mod">
          <ac:chgData name="Guest User" userId="S::urn:spo:anon#b19c60bb0f5e4d2a117bfb8f3cfc2e35ad503bf0de368b2e1e79675f0b5aaa9d::" providerId="AD" clId="Web-{D689D4E8-AE80-A885-8F49-BAA737F74F12}" dt="2023-11-29T23:00:09.200" v="7" actId="1076"/>
          <ac:picMkLst>
            <pc:docMk/>
            <pc:sldMk cId="4013185736" sldId="257"/>
            <ac:picMk id="1026" creationId="{5A2BE8E0-E02C-A817-A66E-E49769A66ED6}"/>
          </ac:picMkLst>
        </pc:picChg>
        <pc:cxnChg chg="mod">
          <ac:chgData name="Guest User" userId="S::urn:spo:anon#b19c60bb0f5e4d2a117bfb8f3cfc2e35ad503bf0de368b2e1e79675f0b5aaa9d::" providerId="AD" clId="Web-{D689D4E8-AE80-A885-8F49-BAA737F74F12}" dt="2023-11-29T23:01:20.889" v="29" actId="1076"/>
          <ac:cxnSpMkLst>
            <pc:docMk/>
            <pc:sldMk cId="4013185736" sldId="257"/>
            <ac:cxnSpMk id="4" creationId="{C2CC0836-180D-7341-8849-F3815E6712E5}"/>
          </ac:cxnSpMkLst>
        </pc:cxnChg>
      </pc:sldChg>
    </pc:docChg>
  </pc:docChgLst>
  <pc:docChgLst>
    <pc:chgData name="Guest User" userId="S::urn:spo:anon#6628bd8af25b62871beafb5ea58e651359e79f60371f1e69989717532d43d2e0::" providerId="AD" clId="Web-{49E55CE4-49B8-F3AE-A23D-E589F55E67FB}"/>
    <pc:docChg chg="modSld">
      <pc:chgData name="Guest User" userId="S::urn:spo:anon#6628bd8af25b62871beafb5ea58e651359e79f60371f1e69989717532d43d2e0::" providerId="AD" clId="Web-{49E55CE4-49B8-F3AE-A23D-E589F55E67FB}" dt="2023-12-01T12:10:44.003" v="74" actId="20577"/>
      <pc:docMkLst>
        <pc:docMk/>
      </pc:docMkLst>
      <pc:sldChg chg="modSp">
        <pc:chgData name="Guest User" userId="S::urn:spo:anon#6628bd8af25b62871beafb5ea58e651359e79f60371f1e69989717532d43d2e0::" providerId="AD" clId="Web-{49E55CE4-49B8-F3AE-A23D-E589F55E67FB}" dt="2023-12-01T12:10:44.003" v="74" actId="20577"/>
        <pc:sldMkLst>
          <pc:docMk/>
          <pc:sldMk cId="4013185736" sldId="257"/>
        </pc:sldMkLst>
        <pc:spChg chg="mod">
          <ac:chgData name="Guest User" userId="S::urn:spo:anon#6628bd8af25b62871beafb5ea58e651359e79f60371f1e69989717532d43d2e0::" providerId="AD" clId="Web-{49E55CE4-49B8-F3AE-A23D-E589F55E67FB}" dt="2023-12-01T12:07:03.277" v="1" actId="1076"/>
          <ac:spMkLst>
            <pc:docMk/>
            <pc:sldMk cId="4013185736" sldId="257"/>
            <ac:spMk id="9" creationId="{00000000-0000-0000-0000-000000000000}"/>
          </ac:spMkLst>
        </pc:spChg>
        <pc:spChg chg="mod">
          <ac:chgData name="Guest User" userId="S::urn:spo:anon#6628bd8af25b62871beafb5ea58e651359e79f60371f1e69989717532d43d2e0::" providerId="AD" clId="Web-{49E55CE4-49B8-F3AE-A23D-E589F55E67FB}" dt="2023-12-01T12:07:17.887" v="2" actId="1076"/>
          <ac:spMkLst>
            <pc:docMk/>
            <pc:sldMk cId="4013185736" sldId="257"/>
            <ac:spMk id="28" creationId="{61B05F25-4EE1-D24A-B1AF-57F14541767C}"/>
          </ac:spMkLst>
        </pc:spChg>
        <pc:spChg chg="mod">
          <ac:chgData name="Guest User" userId="S::urn:spo:anon#6628bd8af25b62871beafb5ea58e651359e79f60371f1e69989717532d43d2e0::" providerId="AD" clId="Web-{49E55CE4-49B8-F3AE-A23D-E589F55E67FB}" dt="2023-12-01T12:09:33.407" v="69" actId="20577"/>
          <ac:spMkLst>
            <pc:docMk/>
            <pc:sldMk cId="4013185736" sldId="257"/>
            <ac:spMk id="44" creationId="{C75C10E3-A29A-454B-95CC-5DE7F5A1BC81}"/>
          </ac:spMkLst>
        </pc:spChg>
        <pc:spChg chg="mod">
          <ac:chgData name="Guest User" userId="S::urn:spo:anon#6628bd8af25b62871beafb5ea58e651359e79f60371f1e69989717532d43d2e0::" providerId="AD" clId="Web-{49E55CE4-49B8-F3AE-A23D-E589F55E67FB}" dt="2023-12-01T12:09:47.752" v="71" actId="14100"/>
          <ac:spMkLst>
            <pc:docMk/>
            <pc:sldMk cId="4013185736" sldId="257"/>
            <ac:spMk id="47" creationId="{8CB48F03-B2AC-3944-B55A-9379CF61144E}"/>
          </ac:spMkLst>
        </pc:spChg>
        <pc:spChg chg="mod">
          <ac:chgData name="Guest User" userId="S::urn:spo:anon#6628bd8af25b62871beafb5ea58e651359e79f60371f1e69989717532d43d2e0::" providerId="AD" clId="Web-{49E55CE4-49B8-F3AE-A23D-E589F55E67FB}" dt="2023-12-01T12:10:44.003" v="74" actId="20577"/>
          <ac:spMkLst>
            <pc:docMk/>
            <pc:sldMk cId="4013185736" sldId="257"/>
            <ac:spMk id="60" creationId="{3584278E-BDE9-D741-9631-489D65EB5C2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31259-AE1E-BD46-8E60-DE04450527B7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441CE-4179-6D48-80C0-FD7A4657C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0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37990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441CE-4179-6D48-80C0-FD7A4657C60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F246-4286-0E48-9FA3-CDEC9E975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55A60-3945-EC4E-A7C8-7753F89CD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774B-1D48-F047-8587-1AA9A416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C9F5F-80F8-4A4B-8D88-87EB8C4A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E6508-EE28-DF4C-BEC3-5F42CA25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1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F7F6-3E16-8444-9D55-F0AD6F71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47554-F31E-6C4D-B3AA-A4847F094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D845A-1597-5746-8099-C6ED65CE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D0FC9-26AD-DD4A-8F7D-5126BA30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893C8-EB6B-0F4B-8E5F-FC0CA3A93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9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DA6DFE-D37D-D34B-A261-B322DEFE0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D3BF7-6820-4749-AD87-58F93AACF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E603E-CA11-2043-864A-4BEB39627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77183-1B12-0A49-A39B-5807EEF68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B7A21-CB0E-E749-8BB5-F899FAD48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FAB0-C489-9F41-8CAD-3152EBC28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5680E-D0EA-584D-BCFB-31EDA39D9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49BDB-98A9-8B4C-BA0E-601D9602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6EEE7-5A21-B445-8809-913961598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6CFAB-5745-4046-AB62-AC0AA0F8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1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5A62B-B6B5-BB4F-BCE2-40EBF1E30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2C60-8B71-D44F-8278-537594535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4A622-1532-9841-81C8-A2210451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2144-0746-174F-9182-18D15107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FC4D2-96D4-5F43-BC46-F81363C16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1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ED562-26B6-6944-80CC-65D7FF5D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7815D-25E3-2048-A497-6BDBF2AD0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29ECC-1FB0-854F-829D-92C797AFE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719B6-5401-424C-82B1-757B09E4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DE962-4BD4-0B40-96D9-AECECBC8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6F1B6-5F94-7A48-B813-E0CE8CCF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5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44CDD-10F5-1C45-9293-AEF2E3587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16B-F9C8-6E40-9653-5CF363B04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707CB-BB4A-2E46-A2A2-7F23FA54B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AC628C-6CD5-A643-A8AC-C8857C8C2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152495-572C-0744-B7AE-BA9AA5985E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10716F-EE25-594B-8BEE-9CE6C1C7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67D30A-C924-9246-8657-A8B47B867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B98B42-0122-2E40-B9C6-938207AE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0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78535-9D7D-2E4F-8F35-50679712A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BA226-6B5C-6A4F-A447-C139610D3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A70BF-EC32-1D40-8B17-D207EB02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17030-1740-BE41-BBC0-B2CC1675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1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B181C-0D56-1543-B729-060DEC355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5959A4-3D2B-A74C-B890-92BCE6AA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86C20-6A0F-2845-8045-1749413A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3081-BA52-854D-99E1-B5344F071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4385C-EF84-9143-8471-2CC2430D8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696E3-C765-E240-A342-CAD331893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1A712-F58C-384A-AD08-60142110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39EE6-A610-5744-ABA1-9F244470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A5F8C-7697-8842-ABE5-C5FAAD2C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52DA-1D12-384E-8BFA-A8B1C00C6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28392C-E0E7-3A49-A62E-CA521C9C5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2D8CB-A28F-1E49-A066-41F518C40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68A9E-F60E-5C47-8709-75CEBCDC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88501-485B-6846-9937-B4C785ED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AE53A-23B4-1F4E-9662-AFE7BB01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C4303-B246-524C-A464-DB707DF30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31678-700D-4B49-8601-3B507C73A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0948A-00F2-C149-85BB-6E050FBF3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4A7D2-89E8-7F42-BDE6-04DC22BA2D0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282C5-321C-174A-B091-2B859A5BEB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D9536-AE9A-414C-9BB8-88CE5736E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6D1D-199C-0149-BDB7-9696338E0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9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5344744" y="31025871"/>
            <a:ext cx="15321329" cy="18925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1B05F25-4EE1-D24A-B1AF-57F14541767C}"/>
              </a:ext>
            </a:extLst>
          </p:cNvPr>
          <p:cNvSpPr/>
          <p:nvPr/>
        </p:nvSpPr>
        <p:spPr>
          <a:xfrm>
            <a:off x="1327797" y="2496087"/>
            <a:ext cx="11454243" cy="117774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lIns="91440" tIns="45720" rIns="91440" bIns="45720" rtlCol="0" anchor="t"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800" b="1" dirty="0">
                <a:solidFill>
                  <a:srgbClr val="F96333"/>
                </a:solidFill>
                <a:latin typeface="+mj-lt"/>
                <a:cs typeface="Arial" panose="020B0604020202020204" pitchFamily="34" charset="0"/>
              </a:rPr>
              <a:t>BACKGROUND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The increasing number of HIV clients accessing </a:t>
            </a:r>
            <a:r>
              <a:rPr lang="en-US" sz="4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Antiretroviral Therapy (ART) in health facilities over the years has become quite challenging to manage, especially in sub-Saharan Africa.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4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To address this challenge, several innovative strategies such as multi-month dispensing (MMD) have been deployed, however there are conflicting thoughts on their impacts on clients’ overall well-being and continuity on treatment. </a:t>
            </a:r>
            <a:endParaRPr lang="en-US" sz="44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/>
              </a:rPr>
              <a:t>We </a:t>
            </a:r>
            <a:r>
              <a:rPr lang="en-US" sz="4400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determined retention in care and sustained viral load suppression of clinically stable ART children following a six-monthly clinical visit consultation.</a:t>
            </a:r>
            <a:r>
              <a:rPr lang="en-US" sz="4400" kern="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/>
              </a:rPr>
              <a:t> </a:t>
            </a:r>
            <a:endParaRPr lang="en-US" sz="4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4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34BD2D-055B-B54E-AB1A-95F22C327701}"/>
              </a:ext>
            </a:extLst>
          </p:cNvPr>
          <p:cNvSpPr/>
          <p:nvPr/>
        </p:nvSpPr>
        <p:spPr>
          <a:xfrm>
            <a:off x="12757" y="17074"/>
            <a:ext cx="51201996" cy="2000548"/>
          </a:xfrm>
          <a:prstGeom prst="rect">
            <a:avLst/>
          </a:prstGeom>
          <a:solidFill>
            <a:srgbClr val="2E8B7D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anchor="ctr">
            <a:spAutoFit/>
          </a:bodyPr>
          <a:lstStyle/>
          <a:p>
            <a:pPr algn="just"/>
            <a:r>
              <a:rPr lang="en-US" sz="4800" b="1" kern="1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Retention and Sustained Viral Suppression among Clinically Stable ART Children following a Six-Monthly Clinical Visit Schedule in Nigeria: Age and Sex -Matched Retrospective Cohort Analysis</a:t>
            </a:r>
            <a:endParaRPr lang="en-US" sz="4800" kern="100">
              <a:solidFill>
                <a:schemeClr val="bg1"/>
              </a:solidFill>
              <a:effectLst/>
              <a:latin typeface="Arial"/>
              <a:ea typeface="Calibri"/>
              <a:cs typeface="Times New Roman"/>
            </a:endParaRPr>
          </a:p>
          <a:p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Ekele,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Ochedomi David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Andy Eyo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Okezie Onyedinachi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Abutu Inedu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Asukwo Etuk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Nkemjika Uwakwe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Chioma Helga Law-Maduka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Inyang Ayo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Inichinbia Boniface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Uduak Aka 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Grace Jimbo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Ademola Oladipo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2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Oke Olufemi</a:t>
            </a:r>
            <a:r>
              <a:rPr lang="en-US" sz="2800" kern="1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2</a:t>
            </a:r>
            <a:r>
              <a:rPr lang="en-US" sz="2800" kern="1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Obinna Ogbanufe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2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, Fagbamigbe, Omodele J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2</a:t>
            </a:r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 Emeh Anuri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+mj-lt"/>
                <a:ea typeface="Calibri"/>
              </a:rPr>
              <a:t>2</a:t>
            </a:r>
            <a:endParaRPr lang="en-US" sz="2800" b="1" dirty="0">
              <a:solidFill>
                <a:schemeClr val="bg1"/>
              </a:solidFill>
              <a:latin typeface="+mj-lt"/>
              <a:ea typeface="Calibri"/>
              <a:cs typeface="Arial" panose="020B0604020202020204" pitchFamily="34" charset="0"/>
            </a:endParaRPr>
          </a:p>
        </p:txBody>
      </p:sp>
      <p:sp>
        <p:nvSpPr>
          <p:cNvPr id="60" name="TextBox 62">
            <a:extLst>
              <a:ext uri="{FF2B5EF4-FFF2-40B4-BE49-F238E27FC236}">
                <a16:creationId xmlns:a16="http://schemas.microsoft.com/office/drawing/2014/main" id="{3584278E-BDE9-D741-9631-489D65EB5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9922" y="3796987"/>
            <a:ext cx="11126391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marL="571500" indent="-571500" algn="just" eaLnBrk="0" hangingPunct="0">
              <a:buFont typeface="Arial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We observed that 196 (54%) of the clients were retained with a sustained viral load.</a:t>
            </a:r>
            <a:r>
              <a:rPr lang="en-US" sz="4400" kern="100" dirty="0">
                <a:solidFill>
                  <a:srgbClr val="000000"/>
                </a:solidFill>
                <a:ea typeface="Calibri" panose="020F0502020204030204" pitchFamily="34" charset="0"/>
              </a:rPr>
              <a:t>  </a:t>
            </a:r>
            <a:endParaRPr lang="en-US" sz="4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571500" indent="-571500" algn="just">
              <a:buFont typeface="Arial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However, six-monthly clinical visitation (Crude Relative Risk: 1.02 95% CI (0.72-3.45) did not significantly influence a composite of retention and sustained viral load at the univariate level.</a:t>
            </a:r>
            <a:endParaRPr lang="en-US" sz="4400">
              <a:cs typeface="Arial" panose="020B060402020202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75C10E3-A29A-454B-95CC-5DE7F5A1BC81}"/>
              </a:ext>
            </a:extLst>
          </p:cNvPr>
          <p:cNvSpPr/>
          <p:nvPr/>
        </p:nvSpPr>
        <p:spPr>
          <a:xfrm>
            <a:off x="1302187" y="13780084"/>
            <a:ext cx="11364887" cy="205594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800" b="1" dirty="0">
                <a:solidFill>
                  <a:srgbClr val="F96333"/>
                </a:solidFill>
                <a:cs typeface="Arial" panose="020B0604020202020204" pitchFamily="34" charset="0"/>
              </a:rPr>
              <a:t>METHODS</a:t>
            </a:r>
          </a:p>
          <a:p>
            <a:pPr marL="685800" indent="-68580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cs typeface="Arial"/>
              </a:rPr>
              <a:t>A retrospective age and sex-matched cohort design.</a:t>
            </a:r>
            <a:endParaRPr lang="en-US" sz="4400" dirty="0">
              <a:cs typeface="Arial" panose="020B0604020202020204" pitchFamily="34" charset="0"/>
            </a:endParaRPr>
          </a:p>
          <a:p>
            <a:pPr marL="448945" indent="-448945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cs typeface="Arial"/>
              </a:rPr>
              <a:t>.</a:t>
            </a:r>
            <a:r>
              <a:rPr lang="en-US" sz="4400" kern="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From 2010 to 2022, 121 clinically stable ART children (0-14 years) on first line </a:t>
            </a:r>
            <a:r>
              <a:rPr lang="en-US" sz="4400" kern="10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regimen</a:t>
            </a:r>
            <a:r>
              <a:rPr lang="en-US" sz="4400" kern="10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</a:p>
          <a:p>
            <a:pPr marL="448945" indent="-448945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ea typeface="Calibri" panose="020F0502020204030204" pitchFamily="34" charset="0"/>
              </a:rPr>
              <a:t>Viral</a:t>
            </a:r>
            <a:r>
              <a:rPr lang="en-US" sz="4400" kern="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load &lt;1000 copies + no opportunistic infection +active in care for at least 12 months enrolled for six monthly consultations</a:t>
            </a:r>
            <a:r>
              <a:rPr lang="en-US" sz="4400" dirty="0">
                <a:cs typeface="Arial"/>
              </a:rPr>
              <a:t> were recruited.</a:t>
            </a:r>
            <a:endParaRPr lang="en-US"/>
          </a:p>
          <a:p>
            <a:pPr marL="448945" indent="-448945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ea typeface="Calibri" panose="020F0502020204030204" pitchFamily="34" charset="0"/>
              </a:rPr>
              <a:t>Compare with </a:t>
            </a:r>
            <a:r>
              <a:rPr lang="en-US" sz="4400" kern="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two age (±1 year) and sex matched clients enrolled for three-monthly clinical consultation.</a:t>
            </a:r>
            <a:r>
              <a:rPr lang="en-US" sz="4400" kern="1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  <a:endParaRPr lang="en-US" sz="4400" kern="1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/>
            </a:endParaRPr>
          </a:p>
          <a:p>
            <a:pPr marL="448945" indent="-448945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ea typeface="Calibri" panose="020F0502020204030204" pitchFamily="34" charset="0"/>
                <a:cs typeface="Arial"/>
              </a:rPr>
              <a:t>Recruited from comprehensive ART clinics in Delta, Ekiti and Osun states</a:t>
            </a:r>
            <a:endParaRPr lang="en-US" sz="4400" kern="1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448945" indent="-448945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Data were abstracted from Nigerian electronic medical record system and analyzed using RStudio and SPSS 23.</a:t>
            </a:r>
            <a:endParaRPr lang="en-US" sz="4400" kern="1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/>
            </a:endParaRPr>
          </a:p>
          <a:p>
            <a:pPr marL="448945" indent="-448945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ea typeface="Calibri" panose="020F0502020204030204" pitchFamily="34" charset="0"/>
              </a:rPr>
              <a:t>Chi-square and independent t-test were used to determine difference between the six-monthly and three-monthly consultation groups</a:t>
            </a:r>
            <a:endParaRPr lang="en-US" sz="4400" kern="1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/>
            </a:endParaRPr>
          </a:p>
          <a:p>
            <a:pPr marL="448945" indent="-448945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ea typeface="Calibri" panose="020F0502020204030204" pitchFamily="34" charset="0"/>
              </a:rPr>
              <a:t>Multivariate c</a:t>
            </a:r>
            <a:r>
              <a:rPr lang="en-US" sz="4400" kern="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onditional logistic regression was used to calculate adjusted relative risk (aRR) and 95% confidence intervals (CIs) for retention and sustained viral load as a composite. </a:t>
            </a:r>
            <a:endParaRPr lang="en-US" sz="4400" kern="1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/>
            </a:endParaRPr>
          </a:p>
          <a:p>
            <a:pPr marL="448945" indent="-44894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4800" dirty="0"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CB48F03-B2AC-3944-B55A-9379CF61144E}"/>
              </a:ext>
            </a:extLst>
          </p:cNvPr>
          <p:cNvSpPr/>
          <p:nvPr/>
        </p:nvSpPr>
        <p:spPr>
          <a:xfrm>
            <a:off x="14101566" y="2994241"/>
            <a:ext cx="22008874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4400" b="1" dirty="0">
                <a:solidFill>
                  <a:srgbClr val="F96333"/>
                </a:solidFill>
                <a:latin typeface="+mj-lt"/>
                <a:cs typeface="Arial" panose="020B0604020202020204" pitchFamily="34" charset="0"/>
              </a:rPr>
              <a:t>RESULTS</a:t>
            </a:r>
          </a:p>
          <a:p>
            <a:pPr>
              <a:spcAft>
                <a:spcPts val="1200"/>
              </a:spcAft>
              <a:defRPr/>
            </a:pPr>
            <a:r>
              <a:rPr lang="en-US" sz="4400" b="1" dirty="0">
                <a:latin typeface="+mj-lt"/>
                <a:cs typeface="Arial" panose="020B0604020202020204" pitchFamily="34" charset="0"/>
              </a:rPr>
              <a:t>Distribution of children on MMD3 or MM6</a:t>
            </a:r>
          </a:p>
          <a:p>
            <a:pPr marL="685800" indent="-6858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363 Children enrolled</a:t>
            </a:r>
          </a:p>
          <a:p>
            <a:pPr marL="2704795" lvl="1" indent="-6858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121 children receiving six-monthly consultation</a:t>
            </a:r>
          </a:p>
          <a:p>
            <a:pPr marL="2704795" lvl="1" indent="-6858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242  children receiving three-monthly consultation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>
              <a:spcAft>
                <a:spcPts val="1200"/>
              </a:spcAft>
              <a:defRPr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72(33.3%) females 	                  49(33.3%) males were on MMD6</a:t>
            </a:r>
          </a:p>
          <a:p>
            <a:pPr>
              <a:spcAft>
                <a:spcPts val="1200"/>
              </a:spcAft>
              <a:defRPr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were on MMD6		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1B05F25-4EE1-D24A-B1AF-57F14541767C}"/>
              </a:ext>
            </a:extLst>
          </p:cNvPr>
          <p:cNvSpPr/>
          <p:nvPr/>
        </p:nvSpPr>
        <p:spPr>
          <a:xfrm>
            <a:off x="38608328" y="19467205"/>
            <a:ext cx="11628017" cy="747995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t"/>
          <a:lstStyle/>
          <a:p>
            <a:pPr>
              <a:lnSpc>
                <a:spcPct val="200000"/>
              </a:lnSpc>
              <a:spcAft>
                <a:spcPts val="1200"/>
              </a:spcAft>
              <a:defRPr/>
            </a:pPr>
            <a:r>
              <a:rPr lang="en-US" sz="6000" b="1" dirty="0">
                <a:solidFill>
                  <a:srgbClr val="F96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96393" y="10521252"/>
            <a:ext cx="11601309" cy="846385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6000" b="1" dirty="0">
                <a:solidFill>
                  <a:srgbClr val="F96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Prescription of three-or six-monthly antiretroviral drugs did not significantly influence retention in care and sustained viral load after accounting for age and sex bias. </a:t>
            </a:r>
          </a:p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However, more confirmatory studies are needed as other factors may influence drug refill options in this population. </a:t>
            </a:r>
            <a:endParaRPr lang="en-US" sz="4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4400" kern="100" dirty="0">
              <a:latin typeface="Arial" panose="020B0604020202020204" pitchFamily="34" charset="0"/>
              <a:cs typeface="Times New Roman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ounded Rectangular Callout 71">
            <a:extLst>
              <a:ext uri="{FF2B5EF4-FFF2-40B4-BE49-F238E27FC236}">
                <a16:creationId xmlns:a16="http://schemas.microsoft.com/office/drawing/2014/main" id="{509553B4-0C96-46DD-8897-A896F62E6680}"/>
              </a:ext>
            </a:extLst>
          </p:cNvPr>
          <p:cNvSpPr/>
          <p:nvPr/>
        </p:nvSpPr>
        <p:spPr>
          <a:xfrm>
            <a:off x="13801343" y="27208166"/>
            <a:ext cx="22319124" cy="2453257"/>
          </a:xfrm>
          <a:prstGeom prst="wedgeRoundRectCallout">
            <a:avLst>
              <a:gd name="adj1" fmla="val -36027"/>
              <a:gd name="adj2" fmla="val 58891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91440" rIns="274320" bIns="9144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i="1" dirty="0"/>
              <a:t>At  bivariate level all stable clients either on MMD6 or MMD3 were the same in socio-demographic and clinical characteristics. P&gt;5%</a:t>
            </a:r>
          </a:p>
        </p:txBody>
      </p:sp>
      <p:pic>
        <p:nvPicPr>
          <p:cNvPr id="1026" name="Picture 2" descr="Pediatrics Icon Png - Free Transparent PNG Clipart Images Download">
            <a:extLst>
              <a:ext uri="{FF2B5EF4-FFF2-40B4-BE49-F238E27FC236}">
                <a16:creationId xmlns:a16="http://schemas.microsoft.com/office/drawing/2014/main" id="{5A2BE8E0-E02C-A817-A66E-E49769A66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3761" y="5427684"/>
            <a:ext cx="3611965" cy="295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2CC0836-180D-7341-8849-F3815E6712E5}"/>
              </a:ext>
            </a:extLst>
          </p:cNvPr>
          <p:cNvCxnSpPr/>
          <p:nvPr/>
        </p:nvCxnSpPr>
        <p:spPr>
          <a:xfrm>
            <a:off x="21884510" y="7623301"/>
            <a:ext cx="0" cy="1527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BB4D408-1D16-9EFB-CF22-B3DE7379A6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10701" y="7954628"/>
            <a:ext cx="1898615" cy="25230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FB6A17C-01E4-A7A2-CAD3-D92DAA929D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12147" y="7962505"/>
            <a:ext cx="1610796" cy="23530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0CC1762-52C1-059D-2D1A-5E434F38DA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23038" y="31470741"/>
            <a:ext cx="2603218" cy="129643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1231332-6695-F4E4-C0F9-2FBA68D03B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87897" y="31371193"/>
            <a:ext cx="2838450" cy="1609725"/>
          </a:xfrm>
          <a:prstGeom prst="rect">
            <a:avLst/>
          </a:prstGeom>
        </p:spPr>
      </p:pic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39EA6E4-40FD-A06D-894B-801C01234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818855"/>
              </p:ext>
            </p:extLst>
          </p:nvPr>
        </p:nvGraphicFramePr>
        <p:xfrm>
          <a:off x="13761733" y="11760275"/>
          <a:ext cx="22319125" cy="15356528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7409830">
                  <a:extLst>
                    <a:ext uri="{9D8B030D-6E8A-4147-A177-3AD203B41FA5}">
                      <a16:colId xmlns:a16="http://schemas.microsoft.com/office/drawing/2014/main" val="1549763247"/>
                    </a:ext>
                  </a:extLst>
                </a:gridCol>
                <a:gridCol w="6154940">
                  <a:extLst>
                    <a:ext uri="{9D8B030D-6E8A-4147-A177-3AD203B41FA5}">
                      <a16:colId xmlns:a16="http://schemas.microsoft.com/office/drawing/2014/main" val="688044812"/>
                    </a:ext>
                  </a:extLst>
                </a:gridCol>
                <a:gridCol w="8754355">
                  <a:extLst>
                    <a:ext uri="{9D8B030D-6E8A-4147-A177-3AD203B41FA5}">
                      <a16:colId xmlns:a16="http://schemas.microsoft.com/office/drawing/2014/main" val="1096037016"/>
                    </a:ext>
                  </a:extLst>
                </a:gridCol>
              </a:tblGrid>
              <a:tr h="860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4400" kern="100" dirty="0">
                          <a:effectLst/>
                        </a:rPr>
                        <a:t>Attributes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Six-Monthly n (%)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Three-Monthly n (%)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3264716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WHO Staging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53108836"/>
                  </a:ext>
                </a:extLst>
              </a:tr>
              <a:tr h="7285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1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98(34.5)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186(65.5)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8085482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2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12(23.1)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40(76.9)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81445355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3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9(39.1)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14(60.9)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77058297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4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2(50)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2(50)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1825212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32286360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Education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54148658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None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4(7.4)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19(82.6)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1171948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Others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2(33.3)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4(66.7)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32351252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Primary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41(38)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67(62)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41344803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Secondary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21(30.4)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48(69.6)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25809913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Tertiary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1(50)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1(50)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79417177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63192262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Age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5818845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0-4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23(33.3)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46(66.7)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6195049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>
                          <a:effectLst/>
                        </a:rPr>
                        <a:t>5-9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53(33.3)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106(66.7)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00103202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10-14</a:t>
                      </a:r>
                      <a:endParaRPr lang="en-US" sz="4400" kern="1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45(33.3)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0" dirty="0">
                          <a:effectLst/>
                        </a:rPr>
                        <a:t>90(66.7)</a:t>
                      </a:r>
                      <a:endParaRPr lang="en-US" sz="4400" kern="1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26579325"/>
                  </a:ext>
                </a:extLst>
              </a:tr>
            </a:tbl>
          </a:graphicData>
        </a:graphic>
      </p:graphicFrame>
      <p:pic>
        <p:nvPicPr>
          <p:cNvPr id="2" name="Picture 1" descr="About - IPHASA">
            <a:extLst>
              <a:ext uri="{FF2B5EF4-FFF2-40B4-BE49-F238E27FC236}">
                <a16:creationId xmlns:a16="http://schemas.microsoft.com/office/drawing/2014/main" id="{CE4E2A90-58BB-F054-53CC-87DAFC586A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907277" y="31117119"/>
            <a:ext cx="1979573" cy="192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8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GPAF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03139"/>
      </a:accent1>
      <a:accent2>
        <a:srgbClr val="EA6E38"/>
      </a:accent2>
      <a:accent3>
        <a:srgbClr val="F6C75B"/>
      </a:accent3>
      <a:accent4>
        <a:srgbClr val="548C7E"/>
      </a:accent4>
      <a:accent5>
        <a:srgbClr val="3A3E3F"/>
      </a:accent5>
      <a:accent6>
        <a:srgbClr val="7FACB4"/>
      </a:accent6>
      <a:hlink>
        <a:srgbClr val="519DD1"/>
      </a:hlink>
      <a:folHlink>
        <a:srgbClr val="2446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50929fa-9806-4449-af20-7947085fa170" xsi:nil="true"/>
    <lcf76f155ced4ddcb4097134ff3c332f xmlns="21d4e6fb-9d12-4ec1-abec-688feafe814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AA8B93E3C0C54882DD00A936CC00FE" ma:contentTypeVersion="17" ma:contentTypeDescription="Create a new document." ma:contentTypeScope="" ma:versionID="2f7f996b7903c603f4ed4598d8fa9454">
  <xsd:schema xmlns:xsd="http://www.w3.org/2001/XMLSchema" xmlns:xs="http://www.w3.org/2001/XMLSchema" xmlns:p="http://schemas.microsoft.com/office/2006/metadata/properties" xmlns:ns2="21d4e6fb-9d12-4ec1-abec-688feafe814f" xmlns:ns3="250929fa-9806-4449-af20-7947085fa170" targetNamespace="http://schemas.microsoft.com/office/2006/metadata/properties" ma:root="true" ma:fieldsID="f89206fd4a7459b096bc692614f8224f" ns2:_="" ns3:_="">
    <xsd:import namespace="21d4e6fb-9d12-4ec1-abec-688feafe814f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4e6fb-9d12-4ec1-abec-688feafe81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8752f36-f899-4024-97aa-312620fde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963c6f-ee03-4b2a-8221-928f9d265193}" ma:internalName="TaxCatchAll" ma:showField="CatchAllData" ma:web="250929fa-9806-4449-af20-7947085fa1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AC8B87-493A-4F9D-9398-86A987C55F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7E990F-2209-4A51-BD5D-812DA33280B4}">
  <ds:schemaRefs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a343ffe8-a55f-493c-8fdf-1901bf26e463"/>
    <ds:schemaRef ds:uri="0579786a-1f45-402e-b56a-a81c78ac6018"/>
    <ds:schemaRef ds:uri="http://schemas.microsoft.com/office/2006/metadata/properties"/>
    <ds:schemaRef ds:uri="http://purl.org/dc/terms/"/>
    <ds:schemaRef ds:uri="250929fa-9806-4449-af20-7947085fa170"/>
    <ds:schemaRef ds:uri="21d4e6fb-9d12-4ec1-abec-688feafe814f"/>
  </ds:schemaRefs>
</ds:datastoreItem>
</file>

<file path=customXml/itemProps3.xml><?xml version="1.0" encoding="utf-8"?>
<ds:datastoreItem xmlns:ds="http://schemas.openxmlformats.org/officeDocument/2006/customXml" ds:itemID="{9C23C624-F626-4EF4-9961-6EFC7234BE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d4e6fb-9d12-4ec1-abec-688feafe814f"/>
    <ds:schemaRef ds:uri="250929fa-9806-4449-af20-7947085fa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6810</TotalTime>
  <Words>539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Brosnan</dc:creator>
  <cp:lastModifiedBy>Inichinbia Boniface</cp:lastModifiedBy>
  <cp:revision>231</cp:revision>
  <dcterms:created xsi:type="dcterms:W3CDTF">2019-12-09T18:41:01Z</dcterms:created>
  <dcterms:modified xsi:type="dcterms:W3CDTF">2023-12-01T12:10:54Z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0x01010025AA8B93E3C0C54882DD00A936CC00FE</vt:lpwstr>
  </property>
  <property fmtid="{D5CDD505-2E9C-101B-9397-08002B2CF9AE}" pid="3" name="MediaServiceImageTags">
    <vt:lpwstr/>
  </property>
</Properties>
</file>