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F1"/>
    <a:srgbClr val="E08CD6"/>
    <a:srgbClr val="DA58DD"/>
    <a:srgbClr val="8C1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460" y="24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tzel_Elizabeth\Desktop\!!CURRENT%20BACKUP%20TO%20USE\BAYLOR\Abstracts%20Tingathe\FY24%20abstract%20writing\IPHASA%202023\PACT%20IPHASA%20abstract%20poster\data\Pediatric%20Adolescent%20Clinical%20Tool%20(PACT)_20Sept2023_%20for%20IPHA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'FOR IPHASA'!$E$3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D6-4D6A-896F-A080CAAEC7CF}"/>
              </c:ext>
            </c:extLst>
          </c:dPt>
          <c:dPt>
            <c:idx val="1"/>
            <c:bubble3D val="0"/>
            <c:spPr>
              <a:solidFill>
                <a:srgbClr val="F7D5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D6-4D6A-896F-A080CAAEC7CF}"/>
              </c:ext>
            </c:extLst>
          </c:dPt>
          <c:dPt>
            <c:idx val="2"/>
            <c:bubble3D val="0"/>
            <c:spPr>
              <a:solidFill>
                <a:srgbClr val="E08C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D6-4D6A-896F-A080CAAEC7CF}"/>
              </c:ext>
            </c:extLst>
          </c:dPt>
          <c:dPt>
            <c:idx val="3"/>
            <c:bubble3D val="0"/>
            <c:spPr>
              <a:solidFill>
                <a:srgbClr val="DA58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D6-4D6A-896F-A080CAAEC7CF}"/>
              </c:ext>
            </c:extLst>
          </c:dPt>
          <c:dPt>
            <c:idx val="4"/>
            <c:bubble3D val="0"/>
            <c:spPr>
              <a:solidFill>
                <a:srgbClr val="8C1C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D6-4D6A-896F-A080CAAEC7CF}"/>
              </c:ext>
            </c:extLst>
          </c:dPt>
          <c:dLbls>
            <c:dLbl>
              <c:idx val="0"/>
              <c:layout>
                <c:manualLayout>
                  <c:x val="-9.9655038960621087E-3"/>
                  <c:y val="2.150856542371089E-2"/>
                </c:manualLayout>
              </c:layout>
              <c:tx>
                <c:rich>
                  <a:bodyPr/>
                  <a:lstStyle/>
                  <a:p>
                    <a:fld id="{8B9F719A-337E-42D4-9A9A-CD859CDF014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7182F0E-B00B-448D-9710-9A6CFC5CC25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DD6-4D6A-896F-A080CAAEC7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2332EF-0C69-4191-961B-D90315720CB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3F74E85-A7C5-476C-89D0-CFB7F5131D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DD6-4D6A-896F-A080CAAEC7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4D2120D-5C88-4ED6-96E4-A5D795B413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2BEC5F3-FEA1-4CBF-BDB2-805C62D6421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DD6-4D6A-896F-A080CAAEC7CF}"/>
                </c:ext>
              </c:extLst>
            </c:dLbl>
            <c:dLbl>
              <c:idx val="3"/>
              <c:layout>
                <c:manualLayout>
                  <c:x val="6.2534522917854669E-3"/>
                  <c:y val="-0.14777817799690685"/>
                </c:manualLayout>
              </c:layout>
              <c:tx>
                <c:rich>
                  <a:bodyPr/>
                  <a:lstStyle/>
                  <a:p>
                    <a:fld id="{70B58FA6-DE5D-4E57-BF98-316CAAC8F04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66E0E70-1037-4BA8-9844-2834BF0915B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DD6-4D6A-896F-A080CAAEC7CF}"/>
                </c:ext>
              </c:extLst>
            </c:dLbl>
            <c:dLbl>
              <c:idx val="4"/>
              <c:layout>
                <c:manualLayout>
                  <c:x val="-3.2292893775774747E-3"/>
                  <c:y val="3.4636597358994353E-2"/>
                </c:manualLayout>
              </c:layout>
              <c:tx>
                <c:rich>
                  <a:bodyPr/>
                  <a:lstStyle/>
                  <a:p>
                    <a:fld id="{7BD4DC20-BB1A-482E-A1E0-F835098D9D7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45F1291-1321-4495-A1D7-81E5CD2C878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DD6-4D6A-896F-A080CAAEC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'FOR IPHASA'!$D$4:$D$8</c:f>
              <c:strCache>
                <c:ptCount val="5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</c:strCache>
            </c:strRef>
          </c:cat>
          <c:val>
            <c:numRef>
              <c:f>'FOR IPHASA'!$E$4:$E$8</c:f>
              <c:numCache>
                <c:formatCode>General</c:formatCode>
                <c:ptCount val="5"/>
                <c:pt idx="0">
                  <c:v>42</c:v>
                </c:pt>
                <c:pt idx="1">
                  <c:v>1134</c:v>
                </c:pt>
                <c:pt idx="2">
                  <c:v>3069</c:v>
                </c:pt>
                <c:pt idx="3">
                  <c:v>4627</c:v>
                </c:pt>
                <c:pt idx="4">
                  <c:v>4098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'FOR IPHASA'!$F$4:$F$8</c15:f>
                <c15:dlblRangeCache>
                  <c:ptCount val="5"/>
                  <c:pt idx="0">
                    <c:v>0%</c:v>
                  </c:pt>
                  <c:pt idx="1">
                    <c:v>9%</c:v>
                  </c:pt>
                  <c:pt idx="2">
                    <c:v>24%</c:v>
                  </c:pt>
                  <c:pt idx="3">
                    <c:v>36%</c:v>
                  </c:pt>
                  <c:pt idx="4">
                    <c:v>32%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9DD6-4D6A-896F-A080CAAEC7C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54864312643119"/>
          <c:y val="0.2126305301838658"/>
          <c:w val="0.20424115721714445"/>
          <c:h val="0.65150803669385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 b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3D78FE-C5DD-4029-AD0A-917DFD9B8E3E}" type="datetimeFigureOut">
              <a:rPr lang="en-US" smtClean="0"/>
              <a:t>11/23/2023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5AB4AD-1F09-4AE5-B759-0500078CD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2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AB4AD-1F09-4AE5-B759-0500078CD2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7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7A3B4672-1596-107E-B20E-6506A31382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081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40D6D-D572-D2F8-D5D7-E2B6B0556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30275207" cy="2008058"/>
          </a:xfrm>
          <a:prstGeom prst="rect">
            <a:avLst/>
          </a:prstGeom>
          <a:solidFill>
            <a:srgbClr val="8C1CA1"/>
          </a:solidFill>
          <a:ln>
            <a:noFill/>
          </a:ln>
        </p:spPr>
        <p:txBody>
          <a:bodyPr vert="horz" wrap="square" lIns="1079997" tIns="719998" rIns="1079997" bIns="719998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AD03B-D912-6E60-B066-2286B03AF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90043" y="3298734"/>
            <a:ext cx="26112374" cy="271585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166E1B3-023C-EC9C-789C-F60AABC65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657545" y="41290381"/>
            <a:ext cx="2498104" cy="14025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8C5EFC6E-1A21-D7BA-0D2E-05556C4E3B17}"/>
              </a:ext>
            </a:extLst>
          </p:cNvPr>
          <p:cNvSpPr txBox="1"/>
          <p:nvPr/>
        </p:nvSpPr>
        <p:spPr>
          <a:xfrm>
            <a:off x="3167746" y="41899115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EA5D9B36-2227-1871-9894-AD86666D7B2C}"/>
              </a:ext>
            </a:extLst>
          </p:cNvPr>
          <p:cNvSpPr txBox="1"/>
          <p:nvPr/>
        </p:nvSpPr>
        <p:spPr>
          <a:xfrm>
            <a:off x="0" y="41401215"/>
            <a:ext cx="30275217" cy="14025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7" tIns="0" rIns="1079997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</a:rPr>
              <a:t>Presented at IPHASA 2023 – the 2nd International Paediatric HIV Symposium in Africa  •  12-14 December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lvl="0" indent="0" algn="l" defTabSz="2270638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FFFFFF"/>
          </a:solidFill>
          <a:uFillTx/>
          <a:latin typeface="Verdana" pitchFamily="34"/>
          <a:ea typeface="Verdana" pitchFamily="34"/>
          <a:cs typeface="Verdana" pitchFamily="34"/>
        </a:defRPr>
      </a:lvl1pPr>
    </p:titleStyle>
    <p:bodyStyle>
      <a:lvl1pPr marL="342900" marR="0" lvl="0" indent="-126900" algn="l" defTabSz="359999" rtl="0" fontAlgn="auto" hangingPunct="1">
        <a:lnSpc>
          <a:spcPct val="120000"/>
        </a:lnSpc>
        <a:spcBef>
          <a:spcPts val="2485"/>
        </a:spcBef>
        <a:spcAft>
          <a:spcPts val="0"/>
        </a:spcAft>
        <a:buSzPct val="100000"/>
        <a:buFont typeface="Arial" pitchFamily="34"/>
        <a:buChar char="•"/>
        <a:tabLst>
          <a:tab pos="359999" algn="l"/>
        </a:tabLst>
        <a:defRPr lang="en-US" sz="20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1pPr>
      <a:lvl2pPr marL="1478219" marR="0" lvl="1" indent="-126900" algn="l" defTabSz="359999" rtl="0" fontAlgn="auto" hangingPunct="1">
        <a:lnSpc>
          <a:spcPct val="120000"/>
        </a:lnSpc>
        <a:spcBef>
          <a:spcPts val="1240"/>
        </a:spcBef>
        <a:spcAft>
          <a:spcPts val="0"/>
        </a:spcAft>
        <a:buSzPct val="100000"/>
        <a:buFont typeface="Arial" pitchFamily="34"/>
        <a:buChar char="•"/>
        <a:tabLst>
          <a:tab pos="360000" algn="l"/>
        </a:tabLst>
        <a:defRPr lang="en-US" sz="20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2pPr>
      <a:lvl3pPr marL="2613538" marR="0" lvl="2" indent="-126900" algn="l" defTabSz="359999" rtl="0" fontAlgn="auto" hangingPunct="1">
        <a:lnSpc>
          <a:spcPct val="120000"/>
        </a:lnSpc>
        <a:spcBef>
          <a:spcPts val="1240"/>
        </a:spcBef>
        <a:spcAft>
          <a:spcPts val="0"/>
        </a:spcAft>
        <a:buSzPct val="100000"/>
        <a:buFont typeface="Arial" pitchFamily="34"/>
        <a:buChar char="•"/>
        <a:tabLst>
          <a:tab pos="360000" algn="l"/>
        </a:tabLst>
        <a:defRPr lang="en-US" sz="20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3pPr>
      <a:lvl4pPr marL="3748857" marR="0" lvl="3" indent="-126900" algn="l" defTabSz="359999" rtl="0" fontAlgn="auto" hangingPunct="1">
        <a:lnSpc>
          <a:spcPct val="120000"/>
        </a:lnSpc>
        <a:spcBef>
          <a:spcPts val="1240"/>
        </a:spcBef>
        <a:spcAft>
          <a:spcPts val="0"/>
        </a:spcAft>
        <a:buSzPct val="100000"/>
        <a:buFont typeface="Arial" pitchFamily="34"/>
        <a:buChar char="•"/>
        <a:tabLst>
          <a:tab pos="360000" algn="l"/>
        </a:tabLst>
        <a:defRPr lang="en-US" sz="20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4pPr>
      <a:lvl5pPr marL="4884176" marR="0" lvl="4" indent="-126900" algn="l" defTabSz="359999" rtl="0" fontAlgn="auto" hangingPunct="1">
        <a:lnSpc>
          <a:spcPct val="120000"/>
        </a:lnSpc>
        <a:spcBef>
          <a:spcPts val="1240"/>
        </a:spcBef>
        <a:spcAft>
          <a:spcPts val="0"/>
        </a:spcAft>
        <a:buSzPct val="100000"/>
        <a:buFont typeface="Arial" pitchFamily="34"/>
        <a:buChar char="•"/>
        <a:tabLst>
          <a:tab pos="360000" algn="l"/>
        </a:tabLst>
        <a:defRPr lang="en-US" sz="20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E1F9882-900C-D179-9C12-F4B598DBCDEC}"/>
              </a:ext>
            </a:extLst>
          </p:cNvPr>
          <p:cNvSpPr txBox="1"/>
          <p:nvPr/>
        </p:nvSpPr>
        <p:spPr>
          <a:xfrm>
            <a:off x="1071265" y="5158544"/>
            <a:ext cx="8950577" cy="97990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0" marR="0" lvl="0" indent="0" algn="just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8C1CA1"/>
                </a:solidFill>
                <a:uFillTx/>
                <a:latin typeface="Verdana"/>
                <a:ea typeface="IAS Ribbon Sans Bold" pitchFamily="2"/>
              </a:rPr>
              <a:t>Background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Children and adolescents living with HIV (CALHIV) have suboptimal rates of viral load (VL) suppression globally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In Malawi, pediatric VL suppression is 79% (UNAIDS)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We designed and implemented a tool to guide clinical management: Pediatric and Adolescent Clinical Tool (PACT) to improve VL suppression in 95 Baylor- Malawi supported health facilities in the southern and central regions of Malawi. </a:t>
            </a:r>
          </a:p>
        </p:txBody>
      </p:sp>
      <p:sp>
        <p:nvSpPr>
          <p:cNvPr id="3" name="Title 31">
            <a:extLst>
              <a:ext uri="{FF2B5EF4-FFF2-40B4-BE49-F238E27FC236}">
                <a16:creationId xmlns:a16="http://schemas.microsoft.com/office/drawing/2014/main" id="{729C8D81-D281-C7F6-F715-541646844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317635"/>
            <a:ext cx="30275207" cy="6052240"/>
          </a:xfrm>
        </p:spPr>
        <p:txBody>
          <a:bodyPr/>
          <a:lstStyle/>
          <a:p>
            <a:br>
              <a:rPr lang="en-US" dirty="0"/>
            </a:br>
            <a:r>
              <a:rPr lang="en-US" sz="4800" dirty="0"/>
              <a:t>Pediatric and Adolescent Clinical Tool (PACT) supports identification and targeted care to children and families living with HIV to achieve viral load suppression at health facilities in Malawi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Carrie M Cox*</a:t>
            </a:r>
            <a:r>
              <a:rPr lang="en-US" sz="2400" baseline="30000" dirty="0"/>
              <a:t>1,2</a:t>
            </a:r>
            <a:r>
              <a:rPr lang="en-US" sz="2400" dirty="0"/>
              <a:t>, Elizabeth Wetzel*</a:t>
            </a:r>
            <a:r>
              <a:rPr lang="en-US" sz="2400" baseline="30000" dirty="0"/>
              <a:t>1,2</a:t>
            </a:r>
            <a:r>
              <a:rPr lang="en-US" sz="2400" dirty="0"/>
              <a:t>, Gift Kaunda</a:t>
            </a:r>
            <a:r>
              <a:rPr lang="en-US" sz="2400" baseline="30000" dirty="0"/>
              <a:t>1</a:t>
            </a:r>
            <a:r>
              <a:rPr lang="en-US" sz="2400" dirty="0"/>
              <a:t>, Teferi Beyene</a:t>
            </a:r>
            <a:r>
              <a:rPr lang="en-US" sz="2400" baseline="30000" dirty="0"/>
              <a:t>1</a:t>
            </a:r>
            <a:r>
              <a:rPr lang="en-US" sz="2400" dirty="0"/>
              <a:t>, Chrissy Chikoti</a:t>
            </a:r>
            <a:r>
              <a:rPr lang="en-US" sz="2400" baseline="30000" dirty="0"/>
              <a:t>1</a:t>
            </a:r>
            <a:r>
              <a:rPr lang="en-US" sz="2400" dirty="0"/>
              <a:t>, Sam Chilala</a:t>
            </a:r>
            <a:r>
              <a:rPr lang="en-US" sz="2400" baseline="30000" dirty="0"/>
              <a:t>1</a:t>
            </a:r>
            <a:r>
              <a:rPr lang="en-US" sz="2400" dirty="0"/>
              <a:t>, Emmanuel Chirambo</a:t>
            </a:r>
            <a:r>
              <a:rPr lang="en-US" sz="2400" baseline="30000" dirty="0"/>
              <a:t>1</a:t>
            </a:r>
            <a:r>
              <a:rPr lang="en-US" sz="2400" dirty="0"/>
              <a:t>, Haswel Jere</a:t>
            </a:r>
            <a:r>
              <a:rPr lang="en-US" sz="2400" baseline="30000" dirty="0"/>
              <a:t>1</a:t>
            </a:r>
            <a:r>
              <a:rPr lang="en-US" sz="2400" dirty="0"/>
              <a:t>, Ian Khruza</a:t>
            </a:r>
            <a:r>
              <a:rPr lang="en-US" sz="2400" baseline="30000" dirty="0"/>
              <a:t>1</a:t>
            </a:r>
            <a:r>
              <a:rPr lang="en-US" sz="2400" dirty="0"/>
              <a:t>, Robert Majoni</a:t>
            </a:r>
            <a:r>
              <a:rPr lang="en-US" sz="2400" baseline="30000" dirty="0"/>
              <a:t>1</a:t>
            </a:r>
            <a:r>
              <a:rPr lang="en-US" sz="2400" dirty="0"/>
              <a:t>, Julia Moorman</a:t>
            </a:r>
            <a:r>
              <a:rPr lang="en-US" sz="2400" baseline="30000" dirty="0"/>
              <a:t>1</a:t>
            </a:r>
            <a:r>
              <a:rPr lang="en-US" sz="2400" dirty="0"/>
              <a:t>, Emmanuel Navaya</a:t>
            </a:r>
            <a:r>
              <a:rPr lang="en-US" sz="2400" baseline="30000" dirty="0"/>
              <a:t>1</a:t>
            </a:r>
            <a:r>
              <a:rPr lang="en-US" sz="2400" dirty="0"/>
              <a:t>, Peter Nyasulu</a:t>
            </a:r>
            <a:r>
              <a:rPr lang="en-US" sz="2400" baseline="30000" dirty="0"/>
              <a:t>1</a:t>
            </a:r>
            <a:r>
              <a:rPr lang="en-US" sz="2400" dirty="0"/>
              <a:t>, Atusaye Tesiwa</a:t>
            </a:r>
            <a:r>
              <a:rPr lang="en-US" sz="2400" baseline="30000" dirty="0"/>
              <a:t>1</a:t>
            </a:r>
            <a:r>
              <a:rPr lang="en-US" sz="2400" dirty="0"/>
              <a:t>, Katherine R Simon</a:t>
            </a:r>
            <a:r>
              <a:rPr lang="en-US" sz="2400" baseline="30000" dirty="0"/>
              <a:t> 1,2</a:t>
            </a:r>
            <a:br>
              <a:rPr lang="en-US" sz="2400" dirty="0"/>
            </a:br>
            <a:br>
              <a:rPr lang="en-US" sz="2000" dirty="0"/>
            </a:br>
            <a:r>
              <a:rPr lang="en-US" sz="2000" baseline="30000" dirty="0"/>
              <a:t>1</a:t>
            </a:r>
            <a:r>
              <a:rPr lang="en-US" sz="2000" dirty="0"/>
              <a:t>Baylor College of Medicine Children’s Foundation Malawi, Lilongwe, Malawi</a:t>
            </a:r>
            <a:br>
              <a:rPr lang="en-US" sz="2000" dirty="0"/>
            </a:br>
            <a:r>
              <a:rPr lang="en-US" sz="2000" baseline="30000" dirty="0"/>
              <a:t>2</a:t>
            </a:r>
            <a:r>
              <a:rPr lang="en-US" sz="2000" dirty="0"/>
              <a:t>Baylor College of Medicine, Houston, Texas, USA</a:t>
            </a:r>
            <a:endParaRPr 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F820107-E6FC-6E48-44F5-20C549C23E88}"/>
              </a:ext>
            </a:extLst>
          </p:cNvPr>
          <p:cNvSpPr txBox="1"/>
          <p:nvPr/>
        </p:nvSpPr>
        <p:spPr>
          <a:xfrm>
            <a:off x="1071317" y="16996319"/>
            <a:ext cx="8950577" cy="141400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0" marR="0" lvl="0" indent="0" algn="just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8C1CA1"/>
                </a:solidFill>
                <a:latin typeface="Verdana"/>
                <a:ea typeface="IAS Ribbon Sans Bold" pitchFamily="2"/>
              </a:rPr>
              <a:t>Methods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The PACT was designed to guide the clinical provider through the clinical and social management of CALHIV (0-19yrs) by supporting:</a:t>
            </a:r>
          </a:p>
          <a:p>
            <a:pPr marL="800100" lvl="1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Review of optimized ART prescribing</a:t>
            </a:r>
          </a:p>
          <a:p>
            <a:pPr marL="800100" lvl="1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Guidance on timely VL collection and results</a:t>
            </a:r>
          </a:p>
          <a:p>
            <a:pPr marL="800100" lvl="1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latin typeface="Verdana"/>
                <a:ea typeface="IAS Ribbon Sans Regular" pitchFamily="2"/>
              </a:rPr>
              <a:t>Adherence best practices</a:t>
            </a:r>
          </a:p>
          <a:p>
            <a:pPr marL="342900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latin typeface="Verdana"/>
                <a:ea typeface="IAS Ribbon Sans Regular" pitchFamily="2"/>
              </a:rPr>
              <a:t>The tool, designed in SurveyCTO (Dobility, Inc), followed a chart audit including guiding actions </a:t>
            </a:r>
          </a:p>
          <a:p>
            <a:pPr marL="342900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latin typeface="Verdana"/>
                <a:ea typeface="IAS Ribbon Sans Regular" pitchFamily="2"/>
              </a:rPr>
              <a:t>Client records were updated </a:t>
            </a: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with action items for next visit (or home visit, if needed)</a:t>
            </a:r>
          </a:p>
          <a:p>
            <a:pPr marL="342900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Baylor clinical providers conducted an initial audit April – Aug 2022 prioritizing children with detectable or high VL</a:t>
            </a:r>
          </a:p>
          <a:p>
            <a:pPr marL="342900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A follow-up audit was done Sept 2022- Jul 2023 </a:t>
            </a:r>
          </a:p>
          <a:p>
            <a:pPr marL="342900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No personal identifiable information was collected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438D367C-55B2-CCA2-324B-6D1E17FF14A8}"/>
              </a:ext>
            </a:extLst>
          </p:cNvPr>
          <p:cNvSpPr txBox="1"/>
          <p:nvPr/>
        </p:nvSpPr>
        <p:spPr>
          <a:xfrm>
            <a:off x="1071265" y="35675827"/>
            <a:ext cx="8950577" cy="44638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0" marR="0" lvl="0" indent="0" algn="just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8C1CA1"/>
                </a:solidFill>
                <a:latin typeface="Verdana"/>
                <a:ea typeface="IAS Ribbon Sans Bold" pitchFamily="2"/>
              </a:rPr>
              <a:t>Results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12970 records were entered in the PACT by Baylor clinical providers, representing 96% of the 13,400 CALHIV in 95 Ministry of Health facilities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Majority of children are adolescents (Figure 1)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2198D61-5FBA-40DC-35F0-7157B1B5A03B}"/>
              </a:ext>
            </a:extLst>
          </p:cNvPr>
          <p:cNvSpPr txBox="1"/>
          <p:nvPr/>
        </p:nvSpPr>
        <p:spPr>
          <a:xfrm>
            <a:off x="20332119" y="20246714"/>
            <a:ext cx="9409944" cy="124208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0" marR="0" lvl="0" indent="0" algn="just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8C1CA1"/>
                </a:solidFill>
                <a:latin typeface="Verdana"/>
                <a:ea typeface="IAS Ribbon Sans Bold" pitchFamily="2"/>
              </a:rPr>
              <a:t>Conclusion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Using a combined audit and decision-making support tool allowed systematic identification and guided targeted support to CALHIV with missed VL milestones and high VL results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 Nearly half of CALHIV with detectable VL achieved undetectable VL, but half remained unsuppressed.</a:t>
            </a:r>
          </a:p>
          <a:p>
            <a:pPr marL="342900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Ongoing advocacy for the following will be important to achieve target rates of VL suppression:</a:t>
            </a:r>
          </a:p>
          <a:p>
            <a:pPr marL="800100" lvl="1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 Access to genotyping</a:t>
            </a:r>
          </a:p>
          <a:p>
            <a:pPr marL="800100" lvl="1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Palatable fixed-dose 3rd line pediatric formulations</a:t>
            </a:r>
          </a:p>
          <a:p>
            <a:pPr marL="800100" lvl="1" indent="-342900" defTabSz="371740" hangingPunct="0">
              <a:lnSpc>
                <a:spcPct val="12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Individualized ongoing adherence support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987B3E9B-4A34-21F6-0A56-D2C557DFF30B}"/>
              </a:ext>
            </a:extLst>
          </p:cNvPr>
          <p:cNvSpPr txBox="1"/>
          <p:nvPr/>
        </p:nvSpPr>
        <p:spPr>
          <a:xfrm>
            <a:off x="20561802" y="34809134"/>
            <a:ext cx="8950577" cy="86035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0" marR="0" lvl="0" indent="0" algn="just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8C1CA1"/>
                </a:solidFill>
                <a:latin typeface="Verdana"/>
                <a:ea typeface="IAS Ribbon Sans Bold" pitchFamily="2"/>
              </a:rPr>
              <a:t>Acknowledgements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The authors would like to thank the Malawi Ministry of Health and Department of HIV &amp; AIDS, Baylor College of Medicine - Children’s Foundation Malawi, Baylor International Pediatric AIDS Initiative, USAID, and PEPFAR.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  <a:p>
            <a:pPr marR="0" lvl="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Corresponding Author:</a:t>
            </a:r>
          </a:p>
          <a:p>
            <a:pPr marR="0" lvl="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Elizabeth Wetzel, </a:t>
            </a:r>
          </a:p>
          <a:p>
            <a:pPr marR="0" lvl="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ewetzel@tingathe.org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51962AB-B8AD-A40F-3273-62EF74F1A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902535"/>
              </p:ext>
            </p:extLst>
          </p:nvPr>
        </p:nvGraphicFramePr>
        <p:xfrm>
          <a:off x="10021842" y="8590893"/>
          <a:ext cx="8950576" cy="605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 Box 4">
            <a:extLst>
              <a:ext uri="{FF2B5EF4-FFF2-40B4-BE49-F238E27FC236}">
                <a16:creationId xmlns:a16="http://schemas.microsoft.com/office/drawing/2014/main" id="{CF7B377B-0BEB-F646-C313-743C49DC4C2F}"/>
              </a:ext>
            </a:extLst>
          </p:cNvPr>
          <p:cNvSpPr txBox="1"/>
          <p:nvPr/>
        </p:nvSpPr>
        <p:spPr>
          <a:xfrm>
            <a:off x="10583484" y="14764385"/>
            <a:ext cx="8950577" cy="3365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From the initial PACT audit, 56% did not have a VL drawn, 32% had LDL result, and 12% had a detectable VL result (Table 1)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7DB1357-1A12-3BD3-50E1-4DF59960B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46988"/>
              </p:ext>
            </p:extLst>
          </p:nvPr>
        </p:nvGraphicFramePr>
        <p:xfrm>
          <a:off x="10622887" y="20246714"/>
          <a:ext cx="8950576" cy="5175815"/>
        </p:xfrm>
        <a:graphic>
          <a:graphicData uri="http://schemas.openxmlformats.org/drawingml/2006/table">
            <a:tbl>
              <a:tblPr/>
              <a:tblGrid>
                <a:gridCol w="5093553">
                  <a:extLst>
                    <a:ext uri="{9D8B030D-6E8A-4147-A177-3AD203B41FA5}">
                      <a16:colId xmlns:a16="http://schemas.microsoft.com/office/drawing/2014/main" val="1001530302"/>
                    </a:ext>
                  </a:extLst>
                </a:gridCol>
                <a:gridCol w="1521578">
                  <a:extLst>
                    <a:ext uri="{9D8B030D-6E8A-4147-A177-3AD203B41FA5}">
                      <a16:colId xmlns:a16="http://schemas.microsoft.com/office/drawing/2014/main" val="964204525"/>
                    </a:ext>
                  </a:extLst>
                </a:gridCol>
                <a:gridCol w="2335445">
                  <a:extLst>
                    <a:ext uri="{9D8B030D-6E8A-4147-A177-3AD203B41FA5}">
                      <a16:colId xmlns:a16="http://schemas.microsoft.com/office/drawing/2014/main" val="444329448"/>
                    </a:ext>
                  </a:extLst>
                </a:gridCol>
              </a:tblGrid>
              <a:tr h="994839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VL Result in initial PACT Audit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03668"/>
                  </a:ext>
                </a:extLst>
              </a:tr>
              <a:tr h="85639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No Results (not drawn, not due, or result pending from lab)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7280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96517"/>
                  </a:ext>
                </a:extLst>
              </a:tr>
              <a:tr h="85639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LDL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4126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38058"/>
                  </a:ext>
                </a:extLst>
              </a:tr>
              <a:tr h="994839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Original HVL or detectable in PACT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1564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0878"/>
                  </a:ext>
                </a:extLst>
              </a:tr>
              <a:tr h="83538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Total Children in PACT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12970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3156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F6062AE-5681-37D1-981E-AC6D32A0CFA3}"/>
              </a:ext>
            </a:extLst>
          </p:cNvPr>
          <p:cNvSpPr txBox="1"/>
          <p:nvPr/>
        </p:nvSpPr>
        <p:spPr>
          <a:xfrm>
            <a:off x="10662260" y="6681700"/>
            <a:ext cx="8950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Figure 1. Age (in years) of Children Living with HIV whose records were audited with PACT at 95 health facilities supported by Baylor-Malawi</a:t>
            </a:r>
          </a:p>
          <a:p>
            <a:endParaRPr lang="en-US" sz="3600" dirty="0"/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C4CCED58-FC38-1F94-77E3-761C3F860638}"/>
              </a:ext>
            </a:extLst>
          </p:cNvPr>
          <p:cNvSpPr txBox="1"/>
          <p:nvPr/>
        </p:nvSpPr>
        <p:spPr>
          <a:xfrm>
            <a:off x="10622886" y="26423607"/>
            <a:ext cx="8950577" cy="44638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At follow-up, 91% of children who did not have a VL result from the first audit and were still in care had a VL drawn (5518/6092) (Table 2) 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35F3FE8-F791-42BE-4BCC-B4C7255EF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63904"/>
              </p:ext>
            </p:extLst>
          </p:nvPr>
        </p:nvGraphicFramePr>
        <p:xfrm>
          <a:off x="10583483" y="32667576"/>
          <a:ext cx="8950576" cy="8603569"/>
        </p:xfrm>
        <a:graphic>
          <a:graphicData uri="http://schemas.openxmlformats.org/drawingml/2006/table">
            <a:tbl>
              <a:tblPr/>
              <a:tblGrid>
                <a:gridCol w="5304720">
                  <a:extLst>
                    <a:ext uri="{9D8B030D-6E8A-4147-A177-3AD203B41FA5}">
                      <a16:colId xmlns:a16="http://schemas.microsoft.com/office/drawing/2014/main" val="783091915"/>
                    </a:ext>
                  </a:extLst>
                </a:gridCol>
                <a:gridCol w="1616613">
                  <a:extLst>
                    <a:ext uri="{9D8B030D-6E8A-4147-A177-3AD203B41FA5}">
                      <a16:colId xmlns:a16="http://schemas.microsoft.com/office/drawing/2014/main" val="1822124771"/>
                    </a:ext>
                  </a:extLst>
                </a:gridCol>
                <a:gridCol w="2029243">
                  <a:extLst>
                    <a:ext uri="{9D8B030D-6E8A-4147-A177-3AD203B41FA5}">
                      <a16:colId xmlns:a16="http://schemas.microsoft.com/office/drawing/2014/main" val="1320794035"/>
                    </a:ext>
                  </a:extLst>
                </a:gridCol>
              </a:tblGrid>
              <a:tr h="88657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VL Result by Follow-up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7323"/>
                  </a:ext>
                </a:extLst>
              </a:tr>
              <a:tr h="64418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LDL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2910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86314"/>
                  </a:ext>
                </a:extLst>
              </a:tr>
              <a:tr h="64418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HVL or detectable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17874"/>
                  </a:ext>
                </a:extLst>
              </a:tr>
              <a:tr h="64418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VL Drawn, pending results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85000"/>
                  </a:ext>
                </a:extLst>
              </a:tr>
              <a:tr h="644183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Not due for VL 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48250"/>
                  </a:ext>
                </a:extLst>
              </a:tr>
              <a:tr h="1868765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VL not done: Unable to draw (died, transferred out, lost to follow-up)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71680"/>
                  </a:ext>
                </a:extLst>
              </a:tr>
              <a:tr h="1256474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VL not done: Clinical Reasons (Adherence challenge)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630107"/>
                  </a:ext>
                </a:extLst>
              </a:tr>
              <a:tr h="1256474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VL not done: Overdue (flagged for VL)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58635"/>
                  </a:ext>
                </a:extLst>
              </a:tr>
              <a:tr h="758551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</a:rPr>
                        <a:t>Total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</a:rPr>
                        <a:t>7280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</a:rPr>
                        <a:t>100%</a:t>
                      </a:r>
                    </a:p>
                  </a:txBody>
                  <a:tcPr marL="19050" marR="19050" marT="12700" marB="12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3214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BF303CD-804C-0F72-A4E0-040979DCA6C2}"/>
              </a:ext>
            </a:extLst>
          </p:cNvPr>
          <p:cNvSpPr txBox="1"/>
          <p:nvPr/>
        </p:nvSpPr>
        <p:spPr>
          <a:xfrm>
            <a:off x="10583483" y="18616084"/>
            <a:ext cx="8950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Table 1. VL Results from initial PACT Audit, conducted Apr – Aug 2022</a:t>
            </a:r>
          </a:p>
          <a:p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AE2372-EEC5-5D54-9C03-2900B1672802}"/>
              </a:ext>
            </a:extLst>
          </p:cNvPr>
          <p:cNvSpPr txBox="1"/>
          <p:nvPr/>
        </p:nvSpPr>
        <p:spPr>
          <a:xfrm>
            <a:off x="10662260" y="30583331"/>
            <a:ext cx="8950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Table 2. VL Results by follow-up audit (Jul 2023), among those who did not have a VL result (n= 7280)</a:t>
            </a:r>
          </a:p>
          <a:p>
            <a:endParaRPr lang="en-US" sz="36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3F3D6EFA-9D03-98E6-C011-D6B403ABA9AA}"/>
              </a:ext>
            </a:extLst>
          </p:cNvPr>
          <p:cNvSpPr txBox="1"/>
          <p:nvPr/>
        </p:nvSpPr>
        <p:spPr>
          <a:xfrm>
            <a:off x="20395251" y="4998578"/>
            <a:ext cx="8974832" cy="5672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0" marR="0" lvl="0" indent="0" algn="just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8C1CA1"/>
                </a:solidFill>
                <a:latin typeface="Verdana"/>
                <a:ea typeface="IAS Ribbon Sans Bold" pitchFamily="2"/>
              </a:rPr>
              <a:t>Results Continued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After 3 months, 1564 children with HVL in the original audit were due for a follow-up VL to monitor progress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0000"/>
                </a:solidFill>
                <a:latin typeface="Verdana"/>
                <a:ea typeface="IAS Ribbon Sans Regular" pitchFamily="2"/>
              </a:rPr>
              <a:t>98% (1373/1400) had a follow-up VL drawn (among those eligible) (Table 3)</a:t>
            </a:r>
          </a:p>
          <a:p>
            <a:pPr marL="342900" marR="0" lvl="0" indent="-342900" algn="l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rgbClr val="000000"/>
              </a:solidFill>
              <a:latin typeface="Verdana"/>
              <a:ea typeface="IAS Ribbon Sans Regular" pitchFamily="2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8048179-F9DB-564D-2C48-31DD8459F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82800"/>
              </p:ext>
            </p:extLst>
          </p:nvPr>
        </p:nvGraphicFramePr>
        <p:xfrm>
          <a:off x="20253234" y="12540524"/>
          <a:ext cx="8950574" cy="7594600"/>
        </p:xfrm>
        <a:graphic>
          <a:graphicData uri="http://schemas.openxmlformats.org/drawingml/2006/table">
            <a:tbl>
              <a:tblPr/>
              <a:tblGrid>
                <a:gridCol w="4678224">
                  <a:extLst>
                    <a:ext uri="{9D8B030D-6E8A-4147-A177-3AD203B41FA5}">
                      <a16:colId xmlns:a16="http://schemas.microsoft.com/office/drawing/2014/main" val="595615424"/>
                    </a:ext>
                  </a:extLst>
                </a:gridCol>
                <a:gridCol w="2136175">
                  <a:extLst>
                    <a:ext uri="{9D8B030D-6E8A-4147-A177-3AD203B41FA5}">
                      <a16:colId xmlns:a16="http://schemas.microsoft.com/office/drawing/2014/main" val="2162024823"/>
                    </a:ext>
                  </a:extLst>
                </a:gridCol>
                <a:gridCol w="2136175">
                  <a:extLst>
                    <a:ext uri="{9D8B030D-6E8A-4147-A177-3AD203B41FA5}">
                      <a16:colId xmlns:a16="http://schemas.microsoft.com/office/drawing/2014/main" val="2074447571"/>
                    </a:ext>
                  </a:extLst>
                </a:gridCol>
              </a:tblGrid>
              <a:tr h="444199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VL Result by Follow-up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23263"/>
                  </a:ext>
                </a:extLst>
              </a:tr>
              <a:tr h="237740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Follow-up VL Drawn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1373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22271"/>
                  </a:ext>
                </a:extLst>
              </a:tr>
              <a:tr h="237740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LDL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22513"/>
                  </a:ext>
                </a:extLst>
              </a:tr>
              <a:tr h="237740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&lt;1000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251869"/>
                  </a:ext>
                </a:extLst>
              </a:tr>
              <a:tr h="237740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HVL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092893"/>
                  </a:ext>
                </a:extLst>
              </a:tr>
              <a:tr h="237740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pending result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09634"/>
                  </a:ext>
                </a:extLst>
              </a:tr>
              <a:tr h="444199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Follow-up VL Not Drawn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4142"/>
                  </a:ext>
                </a:extLst>
              </a:tr>
              <a:tr h="650658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Not done: Unable to draw (died, transferred out, lost to follow-up)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42604"/>
                  </a:ext>
                </a:extLst>
              </a:tr>
              <a:tr h="650658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Not done: Clinical Reasons (Adherence challenge)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30592"/>
                  </a:ext>
                </a:extLst>
              </a:tr>
              <a:tr h="650658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Not done: Overdue (flagged for follow-up VL)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67408"/>
                  </a:ext>
                </a:extLst>
              </a:tr>
              <a:tr h="237740">
                <a:tc>
                  <a:txBody>
                    <a:bodyPr/>
                    <a:lstStyle/>
                    <a:p>
                      <a:pPr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1564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5971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C662ADB-10D0-B101-8DDE-8B5F54DD78F6}"/>
              </a:ext>
            </a:extLst>
          </p:cNvPr>
          <p:cNvSpPr txBox="1"/>
          <p:nvPr/>
        </p:nvSpPr>
        <p:spPr>
          <a:xfrm>
            <a:off x="20253231" y="11139960"/>
            <a:ext cx="8950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Table 3. Follow-up Viral load result after initial detectable result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31B132BB-1546-D662-9656-32DA61351053}"/>
              </a:ext>
            </a:extLst>
          </p:cNvPr>
          <p:cNvSpPr txBox="1"/>
          <p:nvPr/>
        </p:nvSpPr>
        <p:spPr>
          <a:xfrm>
            <a:off x="10662261" y="5158544"/>
            <a:ext cx="8950576" cy="1188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4868" tIns="14868" rIns="14868" bIns="14868" anchor="t" anchorCtr="0" compatLnSpc="1">
            <a:noAutofit/>
          </a:bodyPr>
          <a:lstStyle/>
          <a:p>
            <a:pPr marL="0" marR="0" lvl="0" indent="0" algn="just" defTabSz="371740" rtl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8C1CA1"/>
                </a:solidFill>
                <a:latin typeface="Verdana"/>
                <a:ea typeface="IAS Ribbon Sans Bold" pitchFamily="2"/>
              </a:rPr>
              <a:t>Results Continued</a:t>
            </a:r>
          </a:p>
        </p:txBody>
      </p:sp>
      <p:pic>
        <p:nvPicPr>
          <p:cNvPr id="47" name="Audio 46">
            <a:hlinkClick r:id="" action="ppaction://media"/>
            <a:extLst>
              <a:ext uri="{FF2B5EF4-FFF2-40B4-BE49-F238E27FC236}">
                <a16:creationId xmlns:a16="http://schemas.microsoft.com/office/drawing/2014/main" id="{D6977A6C-9C3C-E4C9-56A1-194C7DC3A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067441" t="-1067441" r="-1067441" b="-1067441"/>
          <a:stretch>
            <a:fillRect/>
          </a:stretch>
        </p:blipFill>
        <p:spPr>
          <a:xfrm>
            <a:off x="20829346" y="33357896"/>
            <a:ext cx="9082564" cy="908256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703"/>
    </mc:Choice>
    <mc:Fallback>
      <p:transition spd="slow" advTm="179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IDS2022">
  <a:themeElements>
    <a:clrScheme name="Tingathe">
      <a:dk1>
        <a:sysClr val="windowText" lastClr="000000"/>
      </a:dk1>
      <a:lt1>
        <a:sysClr val="window" lastClr="FFFFFF"/>
      </a:lt1>
      <a:dk2>
        <a:srgbClr val="45413B"/>
      </a:dk2>
      <a:lt2>
        <a:srgbClr val="E0DFDE"/>
      </a:lt2>
      <a:accent1>
        <a:srgbClr val="67CAD9"/>
      </a:accent1>
      <a:accent2>
        <a:srgbClr val="FFC441"/>
      </a:accent2>
      <a:accent3>
        <a:srgbClr val="92AC3C"/>
      </a:accent3>
      <a:accent4>
        <a:srgbClr val="F47A35"/>
      </a:accent4>
      <a:accent5>
        <a:srgbClr val="E2EBAB"/>
      </a:accent5>
      <a:accent6>
        <a:srgbClr val="EC5B49"/>
      </a:accent6>
      <a:hlink>
        <a:srgbClr val="67CAD9"/>
      </a:hlink>
      <a:folHlink>
        <a:srgbClr val="EC5B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A8B93E3C0C54882DD00A936CC00FE" ma:contentTypeVersion="17" ma:contentTypeDescription="Create a new document." ma:contentTypeScope="" ma:versionID="2f7f996b7903c603f4ed4598d8fa9454">
  <xsd:schema xmlns:xsd="http://www.w3.org/2001/XMLSchema" xmlns:xs="http://www.w3.org/2001/XMLSchema" xmlns:p="http://schemas.microsoft.com/office/2006/metadata/properties" xmlns:ns2="21d4e6fb-9d12-4ec1-abec-688feafe814f" xmlns:ns3="250929fa-9806-4449-af20-7947085fa170" targetNamespace="http://schemas.microsoft.com/office/2006/metadata/properties" ma:root="true" ma:fieldsID="f89206fd4a7459b096bc692614f8224f" ns2:_="" ns3:_="">
    <xsd:import namespace="21d4e6fb-9d12-4ec1-abec-688feafe814f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e6fb-9d12-4ec1-abec-688feafe8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21d4e6fb-9d12-4ec1-abec-688feafe81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BDC2FD-A4A9-4007-A78F-9DB5F99BF232}"/>
</file>

<file path=customXml/itemProps2.xml><?xml version="1.0" encoding="utf-8"?>
<ds:datastoreItem xmlns:ds="http://schemas.openxmlformats.org/officeDocument/2006/customXml" ds:itemID="{144E13C1-B4C3-416C-AABC-318C93594BE3}"/>
</file>

<file path=customXml/itemProps3.xml><?xml version="1.0" encoding="utf-8"?>
<ds:datastoreItem xmlns:ds="http://schemas.openxmlformats.org/officeDocument/2006/customXml" ds:itemID="{A88C6BDB-5F18-4A8A-BEFC-FF6AF5D4232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7850</TotalTime>
  <Words>857</Words>
  <Application>Microsoft Office PowerPoint</Application>
  <PresentationFormat>Widescreen</PresentationFormat>
  <Paragraphs>120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AIDS2022</vt:lpstr>
      <vt:lpstr> Pediatric and Adolescent Clinical Tool (PACT) supports identification and targeted care to children and families living with HIV to achieve viral load suppression at health facilities in Malawi  Carrie M Cox*1,2, Elizabeth Wetzel*1,2, Gift Kaunda1, Teferi Beyene1, Chrissy Chikoti1, Sam Chilala1, Emmanuel Chirambo1, Haswel Jere1, Ian Khruza1, Robert Majoni1, Julia Moorman1, Emmanuel Navaya1, Peter Nyasulu1, Atusaye Tesiwa1, Katherine R Simon 1,2  1Baylor College of Medicine Children’s Foundation Malawi, Lilongwe, Malawi 2Baylor College of Medicine, Houston, Texas,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Jexler</dc:creator>
  <cp:lastModifiedBy>Wetzel, Elizabeth C.</cp:lastModifiedBy>
  <cp:revision>26</cp:revision>
  <cp:lastPrinted>2023-11-28T12:38:00Z</cp:lastPrinted>
  <dcterms:created xsi:type="dcterms:W3CDTF">2023-11-16T10:48:38Z</dcterms:created>
  <dcterms:modified xsi:type="dcterms:W3CDTF">2023-11-28T16:52:27Z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0x01010025AA8B93E3C0C54882DD00A936CC00FE</vt:lpwstr>
  </property>
</Properties>
</file>