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authors.xml" ContentType="application/vnd.ms-powerpoint.auth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olors3.xml" ContentType="application/vnd.ms-office.chartcolorstyle+xml"/>
  <Override PartName="/ppt/charts/style3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D4E7C8-C891-7B7E-0FFD-BAC5853BEE22}" name="Cox, Carrie" initials="CC" userId="S::cc12@bcm.edu::76ffde52-12b5-44b5-a67f-55da10e1fe87" providerId="AD"/>
  <p188:author id="{9F36C5DD-0F7E-1476-32C4-429154D3B7C8}" name="Wetzel, Elizabeth C." initials="WEC" userId="S::ecwetzel@bcm.edu::9dc444b8-eb02-4cc4-93a7-5d6563a1c09d" providerId="AD"/>
  <p188:author id="{2F2F95F9-F24B-7A40-4531-B6C946C4D29C}" name="Katie Simon" initials="KS" userId="d40f08a5dfda59d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88"/>
    <p:restoredTop sz="94723"/>
  </p:normalViewPr>
  <p:slideViewPr>
    <p:cSldViewPr snapToGrid="0">
      <p:cViewPr>
        <p:scale>
          <a:sx n="46" d="100"/>
          <a:sy n="46" d="100"/>
        </p:scale>
        <p:origin x="1600" y="-3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arriecox\Dropbox%20(Tingathe)\Documents%20in%20DB\2023\Abstracts\EID+%20infants\EID%20Tracking%20(responses)%2010Jan%202023%20DATA%20for%20IAS%20abstract%20on%20EID+%20infa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etzel_Elizabeth\Desktop\!!CURRENT%20BACKUP%20TO%20USE\BAYLOR\Abstracts%20Tingathe\FY24%20abstract%20writing\IPHASA%202023\EID\EID%20Tracking%20(responses)%2010Jan%202023%20DATA%20for%20IAS%20abstract%20on%20EID+%20infants_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etzel_Elizabeth\Desktop\!!CURRENT%20BACKUP%20TO%20USE\BAYLOR\Abstracts%20Tingathe\FY24%20abstract%20writing\IPHASA%202023\EID\EID%20Tracking%20(responses)%2010Jan%202023%20DATA%20for%20IAS%20abstract%20on%20EID+%20infants_e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etzel_Elizabeth\Desktop\!!CURRENT%20BACKUP%20TO%20USE\BAYLOR\Abstracts%20Tingathe\FY24%20abstract%20writing\IPHASA%202023\EID\EID%20Tracking%20(responses)%2010Jan%202023%20DATA%20for%20IAS%20abstract%20on%20EID+%20infants_ew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Figure 4: Infants’ initial ART regimen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797750223907876"/>
          <c:y val="8.9678236032056921E-2"/>
          <c:w val="0.59332891877223204"/>
          <c:h val="0.835439012486751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3E-1A43-A5F5-EF25B9D0321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3E-1A43-A5F5-EF25B9D03219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3E-1A43-A5F5-EF25B9D0321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C3E-1A43-A5F5-EF25B9D03219}"/>
                </c:ext>
              </c:extLst>
            </c:dLbl>
            <c:dLbl>
              <c:idx val="1"/>
              <c:layout>
                <c:manualLayout>
                  <c:x val="-0.25962078747450379"/>
                  <c:y val="-0.154205511733397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600" baseline="0" dirty="0">
                        <a:solidFill>
                          <a:schemeClr val="tx1"/>
                        </a:solidFill>
                      </a:rPr>
                      <a:t> </a:t>
                    </a:r>
                    <a:fld id="{AD3B618C-71C6-EB49-AC7A-7944FAA14620}" type="CATEGORYNAME">
                      <a:rPr lang="en-US" sz="3600" baseline="0" smtClean="0">
                        <a:solidFill>
                          <a:schemeClr val="tx1"/>
                        </a:solidFill>
                      </a:rPr>
                      <a:pPr>
                        <a:defRPr sz="36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3600" baseline="0" dirty="0">
                        <a:solidFill>
                          <a:schemeClr val="tx1"/>
                        </a:solidFill>
                      </a:rPr>
                      <a:t>, </a:t>
                    </a:r>
                  </a:p>
                  <a:p>
                    <a:pPr>
                      <a:defRPr sz="3600">
                        <a:solidFill>
                          <a:schemeClr val="tx1"/>
                        </a:solidFill>
                      </a:defRPr>
                    </a:pPr>
                    <a:r>
                      <a:rPr lang="en-US" sz="3600" baseline="0" dirty="0">
                        <a:solidFill>
                          <a:schemeClr val="tx1"/>
                        </a:solidFill>
                      </a:rPr>
                      <a:t>n=</a:t>
                    </a:r>
                    <a:fld id="{C4A04248-8C03-4748-AF7C-20B456DF19D4}" type="VALUE">
                      <a:rPr lang="en-US" sz="3600" baseline="0" smtClean="0">
                        <a:solidFill>
                          <a:schemeClr val="tx1"/>
                        </a:solidFill>
                      </a:rPr>
                      <a:pPr>
                        <a:defRPr sz="36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3600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F0D1463C-BA56-5046-8C32-A51FDEA0606E}" type="PERCENTAGE">
                      <a:rPr lang="en-US" sz="3600" baseline="0">
                        <a:solidFill>
                          <a:schemeClr val="tx1"/>
                        </a:solidFill>
                      </a:rPr>
                      <a:pPr>
                        <a:defRPr sz="36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3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01334967701307"/>
                      <c:h val="0.5074326587704863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C3E-1A43-A5F5-EF25B9D03219}"/>
                </c:ext>
              </c:extLst>
            </c:dLbl>
            <c:dLbl>
              <c:idx val="2"/>
              <c:layout>
                <c:manualLayout>
                  <c:x val="0.25315115350065959"/>
                  <c:y val="6.8395257538754736E-2"/>
                </c:manualLayout>
              </c:layout>
              <c:tx>
                <c:rich>
                  <a:bodyPr/>
                  <a:lstStyle/>
                  <a:p>
                    <a:fld id="{31127892-F9C8-F24F-A954-9FA432E2FAB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n=</a:t>
                    </a:r>
                    <a:fld id="{DA2D6117-5208-A642-BD72-7A39B8352319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00D207B4-B1CA-C84C-950A-082A17B8D669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C3E-1A43-A5F5-EF25B9D032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Sheet2!$O$1:$O$3</c:f>
              <c:strCache>
                <c:ptCount val="3"/>
                <c:pt idx="1">
                  <c:v>Dolutegravir based regimen</c:v>
                </c:pt>
                <c:pt idx="2">
                  <c:v>Protease-inhibitor based regimen</c:v>
                </c:pt>
              </c:strCache>
            </c:strRef>
          </c:cat>
          <c:val>
            <c:numRef>
              <c:f>Sheet2!$P$1:$P$3</c:f>
              <c:numCache>
                <c:formatCode>General</c:formatCode>
                <c:ptCount val="3"/>
                <c:pt idx="1">
                  <c:v>48</c:v>
                </c:pt>
                <c:pt idx="2">
                  <c:v>39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Sheet2!$P$2:$P$3</c15:f>
                <c15:dlblRangeCache>
                  <c:ptCount val="2"/>
                  <c:pt idx="0">
                    <c:v>48</c:v>
                  </c:pt>
                  <c:pt idx="1">
                    <c:v>39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BC3E-1A43-A5F5-EF25B9D03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3: Infant's age in months at time of HIV diagnosis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89158122995196"/>
          <c:y val="0.16712962962962963"/>
          <c:w val="0.86264790857383344"/>
          <c:h val="0.64818324593589005"/>
        </c:manualLayout>
      </c:layout>
      <c:barChart>
        <c:barDir val="col"/>
        <c:grouping val="clustered"/>
        <c:varyColors val="0"/>
        <c:ser>
          <c:idx val="0"/>
          <c:order val="0"/>
          <c:tx>
            <c:v>Infant's age in months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Sheet2!$L$2:$L$25</c:f>
              <c:numCache>
                <c:formatCode>General</c:formatCode>
                <c:ptCount val="24"/>
                <c:pt idx="0">
                  <c:v>3</c:v>
                </c:pt>
                <c:pt idx="1">
                  <c:v>16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17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3</c:v>
                </c:pt>
                <c:pt idx="16">
                  <c:v>5</c:v>
                </c:pt>
                <c:pt idx="17">
                  <c:v>3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5-4E47-A3C7-A3ABBF7D84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-27"/>
        <c:axId val="2101182559"/>
        <c:axId val="606933760"/>
      </c:barChart>
      <c:catAx>
        <c:axId val="21011825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Infant's age in 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933760"/>
        <c:crosses val="autoZero"/>
        <c:auto val="1"/>
        <c:lblAlgn val="ctr"/>
        <c:lblOffset val="100"/>
        <c:noMultiLvlLbl val="0"/>
      </c:catAx>
      <c:valAx>
        <c:axId val="6069337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infants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182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1: Timing of Maternal HIV diagnosis among infants newly diagnosed with HIV infection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 of Women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Sheet2!$A$3:$A$8</c:f>
              <c:strCache>
                <c:ptCount val="6"/>
                <c:pt idx="0">
                  <c:v>Prior to Pregnancy</c:v>
                </c:pt>
                <c:pt idx="1">
                  <c:v>First ANC visit</c:v>
                </c:pt>
                <c:pt idx="2">
                  <c:v>3rd trimester ANC visit</c:v>
                </c:pt>
                <c:pt idx="3">
                  <c:v>Maternity/postnatal</c:v>
                </c:pt>
                <c:pt idx="4">
                  <c:v>Breastfeeding</c:v>
                </c:pt>
                <c:pt idx="5">
                  <c:v>Unknown timing</c:v>
                </c:pt>
              </c:strCache>
            </c:strRef>
          </c:cat>
          <c:val>
            <c:numRef>
              <c:f>Sheet2!$B$3:$B$8</c:f>
              <c:numCache>
                <c:formatCode>General</c:formatCode>
                <c:ptCount val="6"/>
                <c:pt idx="0">
                  <c:v>22</c:v>
                </c:pt>
                <c:pt idx="1">
                  <c:v>11</c:v>
                </c:pt>
                <c:pt idx="2">
                  <c:v>6</c:v>
                </c:pt>
                <c:pt idx="3">
                  <c:v>8</c:v>
                </c:pt>
                <c:pt idx="4">
                  <c:v>35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6-4421-BB2D-21744C6FCD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40377216"/>
        <c:axId val="540259712"/>
      </c:barChart>
      <c:lineChart>
        <c:grouping val="standard"/>
        <c:varyColors val="0"/>
        <c:ser>
          <c:idx val="1"/>
          <c:order val="1"/>
          <c:tx>
            <c:v>Proportion</c:v>
          </c:tx>
          <c:spPr>
            <a:ln w="28575" cap="rnd">
              <a:noFill/>
              <a:round/>
            </a:ln>
            <a:effectLst/>
          </c:spPr>
          <c:marker>
            <c:symbol val="square"/>
            <c:size val="11"/>
            <c:spPr>
              <a:solidFill>
                <a:srgbClr val="C0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Sheet2!$A$3:$A$8</c:f>
              <c:strCache>
                <c:ptCount val="6"/>
                <c:pt idx="0">
                  <c:v>Prior to Pregnancy</c:v>
                </c:pt>
                <c:pt idx="1">
                  <c:v>First ANC visit</c:v>
                </c:pt>
                <c:pt idx="2">
                  <c:v>3rd trimester ANC visit</c:v>
                </c:pt>
                <c:pt idx="3">
                  <c:v>Maternity/postnatal</c:v>
                </c:pt>
                <c:pt idx="4">
                  <c:v>Breastfeeding</c:v>
                </c:pt>
                <c:pt idx="5">
                  <c:v>Unknown timing</c:v>
                </c:pt>
              </c:strCache>
            </c:strRef>
          </c:cat>
          <c:val>
            <c:numRef>
              <c:f>Sheet2!$C$3:$C$8</c:f>
              <c:numCache>
                <c:formatCode>0%</c:formatCode>
                <c:ptCount val="6"/>
                <c:pt idx="0">
                  <c:v>0.24719101123595505</c:v>
                </c:pt>
                <c:pt idx="1">
                  <c:v>0.12359550561797752</c:v>
                </c:pt>
                <c:pt idx="2">
                  <c:v>6.741573033707865E-2</c:v>
                </c:pt>
                <c:pt idx="3">
                  <c:v>8.98876404494382E-2</c:v>
                </c:pt>
                <c:pt idx="4">
                  <c:v>0.39325842696629215</c:v>
                </c:pt>
                <c:pt idx="5">
                  <c:v>7.8651685393258425E-2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36-4421-BB2D-21744C6FC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4425408"/>
        <c:axId val="1884428224"/>
      </c:lineChart>
      <c:catAx>
        <c:axId val="540377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Timing of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259712"/>
        <c:crosses val="autoZero"/>
        <c:auto val="1"/>
        <c:lblAlgn val="ctr"/>
        <c:lblOffset val="100"/>
        <c:noMultiLvlLbl val="0"/>
      </c:catAx>
      <c:valAx>
        <c:axId val="540259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Women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377216"/>
        <c:crosses val="autoZero"/>
        <c:crossBetween val="between"/>
      </c:valAx>
      <c:valAx>
        <c:axId val="188442822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Proportion of Women Diagnosed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25408"/>
        <c:crosses val="max"/>
        <c:crossBetween val="between"/>
      </c:valAx>
      <c:catAx>
        <c:axId val="1884425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4428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2: Age of Mothers of infants with new HIV+ diagnosis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Sheet1!$L$10:$L$16</c:f>
              <c:strCache>
                <c:ptCount val="7"/>
                <c:pt idx="0">
                  <c:v>16-19</c:v>
                </c:pt>
                <c:pt idx="1">
                  <c:v>20-24</c:v>
                </c:pt>
                <c:pt idx="2">
                  <c:v>25-29</c:v>
                </c:pt>
                <c:pt idx="3">
                  <c:v>30-39</c:v>
                </c:pt>
                <c:pt idx="4">
                  <c:v>40-49</c:v>
                </c:pt>
                <c:pt idx="5">
                  <c:v>50+</c:v>
                </c:pt>
                <c:pt idx="6">
                  <c:v>Unknown</c:v>
                </c:pt>
              </c:strCache>
            </c:strRef>
          </c:cat>
          <c:val>
            <c:numRef>
              <c:f>Sheet1!$M$10:$M$16</c:f>
              <c:numCache>
                <c:formatCode>General</c:formatCode>
                <c:ptCount val="7"/>
                <c:pt idx="0">
                  <c:v>9</c:v>
                </c:pt>
                <c:pt idx="1">
                  <c:v>26</c:v>
                </c:pt>
                <c:pt idx="2">
                  <c:v>23</c:v>
                </c:pt>
                <c:pt idx="3">
                  <c:v>21</c:v>
                </c:pt>
                <c:pt idx="4">
                  <c:v>4</c:v>
                </c:pt>
                <c:pt idx="5">
                  <c:v>0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3-4CB9-94E4-CD9F609430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4"/>
        <c:overlap val="-27"/>
        <c:axId val="656217176"/>
        <c:axId val="656217528"/>
      </c:barChart>
      <c:catAx>
        <c:axId val="656217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 (yrs)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17528"/>
        <c:crosses val="autoZero"/>
        <c:auto val="1"/>
        <c:lblAlgn val="ctr"/>
        <c:lblOffset val="100"/>
        <c:noMultiLvlLbl val="0"/>
      </c:catAx>
      <c:valAx>
        <c:axId val="6562175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Women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17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7B53A-F284-7349-BB18-2E3317EE464F}" type="datetimeFigureOut">
              <a:rPr lang="en-US" smtClean="0"/>
              <a:t>11/29/23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4C552-1447-7143-B47E-A842CF587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4C552-1447-7143-B47E-A842CF5879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5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4">
            <a:extLst>
              <a:ext uri="{FF2B5EF4-FFF2-40B4-BE49-F238E27FC236}">
                <a16:creationId xmlns:a16="http://schemas.microsoft.com/office/drawing/2014/main" id="{1082151E-31F8-0150-B2EC-804B5C9951D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196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B859F-A41C-2353-7C0E-11E5745C18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30275207" cy="2008058"/>
          </a:xfrm>
          <a:prstGeom prst="rect">
            <a:avLst/>
          </a:prstGeom>
          <a:solidFill>
            <a:srgbClr val="8C1CA1"/>
          </a:solidFill>
          <a:ln>
            <a:noFill/>
          </a:ln>
        </p:spPr>
        <p:txBody>
          <a:bodyPr vert="horz" wrap="square" lIns="1079997" tIns="719998" rIns="1079997" bIns="719998" anchor="ctr" anchorCtr="0" compatLnSpc="1"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3D297-A701-8EF4-49E3-060039868B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90043" y="3298734"/>
            <a:ext cx="26112374" cy="271585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A49C5CCD-A3D6-C936-A0CA-640365C4BD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657545" y="41290381"/>
            <a:ext cx="2498104" cy="14025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3EDBDBEE-AC59-D045-9D4A-642D88BD7446}"/>
              </a:ext>
            </a:extLst>
          </p:cNvPr>
          <p:cNvSpPr txBox="1"/>
          <p:nvPr/>
        </p:nvSpPr>
        <p:spPr>
          <a:xfrm>
            <a:off x="3167746" y="41899115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3FBB6B9C-FD8E-6FFB-BBA1-53494A838FEA}"/>
              </a:ext>
            </a:extLst>
          </p:cNvPr>
          <p:cNvSpPr txBox="1"/>
          <p:nvPr/>
        </p:nvSpPr>
        <p:spPr>
          <a:xfrm>
            <a:off x="0" y="41401215"/>
            <a:ext cx="30275217" cy="14025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79997" tIns="0" rIns="1079997" bIns="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Verdana"/>
              </a:rPr>
              <a:t>Presented at IPHASA 2023 – the 2nd International Paediatric HIV Symposium in Africa  •  12-14 December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0" marR="0" lvl="0" indent="0" algn="l" defTabSz="2270638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1" i="0" u="none" strike="noStrike" kern="1200" cap="none" spc="0" baseline="0">
          <a:solidFill>
            <a:srgbClr val="FFFFFF"/>
          </a:solidFill>
          <a:uFillTx/>
          <a:latin typeface="Verdana" pitchFamily="34"/>
          <a:ea typeface="Verdana" pitchFamily="34"/>
          <a:cs typeface="Verdana" pitchFamily="34"/>
        </a:defRPr>
      </a:lvl1pPr>
    </p:titleStyle>
    <p:bodyStyle>
      <a:lvl1pPr marL="342900" marR="0" lvl="0" indent="-126900" algn="l" defTabSz="359999" rtl="0" fontAlgn="auto" hangingPunct="1">
        <a:lnSpc>
          <a:spcPct val="120000"/>
        </a:lnSpc>
        <a:spcBef>
          <a:spcPts val="2485"/>
        </a:spcBef>
        <a:spcAft>
          <a:spcPts val="0"/>
        </a:spcAft>
        <a:buSzPct val="100000"/>
        <a:buFont typeface="Arial" pitchFamily="34"/>
        <a:buChar char="•"/>
        <a:tabLst>
          <a:tab pos="359999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1pPr>
      <a:lvl2pPr marL="1478219" marR="0" lvl="1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2pPr>
      <a:lvl3pPr marL="2613538" marR="0" lvl="2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3pPr>
      <a:lvl4pPr marL="3748857" marR="0" lvl="3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4pPr>
      <a:lvl5pPr marL="4884176" marR="0" lvl="4" indent="-126900" algn="l" defTabSz="359999" rtl="0" fontAlgn="auto" hangingPunct="1">
        <a:lnSpc>
          <a:spcPct val="120000"/>
        </a:lnSpc>
        <a:spcBef>
          <a:spcPts val="1240"/>
        </a:spcBef>
        <a:spcAft>
          <a:spcPts val="0"/>
        </a:spcAft>
        <a:buSzPct val="100000"/>
        <a:buFont typeface="Arial" pitchFamily="34"/>
        <a:buChar char="•"/>
        <a:tabLst>
          <a:tab pos="360000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Verdana" pitchFamily="34"/>
          <a:ea typeface="Verdana" pitchFamily="34"/>
          <a:cs typeface="Verdana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slideLayout" Target="../slideLayouts/slideLayout1.xml"/><Relationship Id="rId7" Type="http://schemas.openxmlformats.org/officeDocument/2006/relationships/chart" Target="../charts/chart3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B03BD152-5410-0220-89F9-0651DE42C0DC}"/>
              </a:ext>
            </a:extLst>
          </p:cNvPr>
          <p:cNvSpPr txBox="1"/>
          <p:nvPr/>
        </p:nvSpPr>
        <p:spPr>
          <a:xfrm>
            <a:off x="645565" y="3989902"/>
            <a:ext cx="29629635" cy="38744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 dirty="0">
                <a:solidFill>
                  <a:srgbClr val="8C1CA1"/>
                </a:solidFill>
                <a:uFillTx/>
                <a:latin typeface="Verdana"/>
                <a:ea typeface="IAS Ribbon Sans Bold" pitchFamily="2"/>
              </a:rPr>
              <a:t>Background</a:t>
            </a:r>
          </a:p>
          <a:p>
            <a:pPr marL="571500" marR="0" lvl="0" indent="-571500" algn="l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Universal antiretroviral therapy and improved Prevention of Mother To Child Transmission (PMTCT) programming have significantly decreased but not eliminated incident infant HIV infection. </a:t>
            </a:r>
          </a:p>
          <a:p>
            <a:pPr marL="571500" marR="0" lvl="0" indent="-571500" algn="l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reviewed the medical records of infants with incident HIV infection to identify maternal and programmatic factors associated with and possibly contributing to HIV transmission.</a:t>
            </a:r>
          </a:p>
          <a:p>
            <a:pPr marL="571500" marR="0" lvl="0" indent="-571500" algn="l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 dirty="0">
              <a:solidFill>
                <a:srgbClr val="000000"/>
              </a:solidFill>
              <a:uFillTx/>
              <a:latin typeface="Verdana"/>
              <a:ea typeface="IAS Ribbon Sans Regular" pitchFamily="2"/>
            </a:endParaRPr>
          </a:p>
        </p:txBody>
      </p:sp>
      <p:sp>
        <p:nvSpPr>
          <p:cNvPr id="3" name="Title 31">
            <a:extLst>
              <a:ext uri="{FF2B5EF4-FFF2-40B4-BE49-F238E27FC236}">
                <a16:creationId xmlns:a16="http://schemas.microsoft.com/office/drawing/2014/main" id="{55DC368F-8387-67FA-7A0C-AD88BA5927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7324"/>
            <a:ext cx="30275214" cy="3931920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Description of Mother Infant Pairs among infants with Incident HIV infection in a routine program setting in Malawi</a:t>
            </a:r>
            <a:br>
              <a:rPr lang="en-US" sz="6600" b="1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  </a:t>
            </a:r>
            <a:br>
              <a:rPr lang="en-US" sz="6600" b="1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</a:br>
            <a:r>
              <a:rPr lang="en-US" sz="4400" b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Katherine R Simon</a:t>
            </a:r>
            <a:r>
              <a:rPr lang="en-US" sz="4400" b="0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1,2</a:t>
            </a:r>
            <a:r>
              <a:rPr lang="en-US" sz="4400" b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*, Carrie M Cox</a:t>
            </a:r>
            <a:r>
              <a:rPr lang="en-US" sz="4400" b="0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1,2</a:t>
            </a:r>
            <a:r>
              <a:rPr lang="en-US" sz="4400" b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*, Elizabeth Wetzel</a:t>
            </a:r>
            <a:r>
              <a:rPr lang="en-US" sz="4400" b="0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1,2</a:t>
            </a:r>
            <a:r>
              <a:rPr lang="en-US" sz="4400" b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, Tapiwa Tembo</a:t>
            </a:r>
            <a:r>
              <a:rPr lang="en-US" sz="4400" b="0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</a:t>
            </a:r>
            <a:r>
              <a:rPr lang="en-US" sz="4400" b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, Saeed Ahmed</a:t>
            </a:r>
            <a:r>
              <a:rPr lang="en-US" sz="4400" b="0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1,2</a:t>
            </a:r>
            <a:r>
              <a:rPr lang="en-US" sz="4400" b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, Maria H Kim</a:t>
            </a:r>
            <a:r>
              <a:rPr lang="en-US" sz="4400" b="0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1,2</a:t>
            </a:r>
            <a:br>
              <a:rPr lang="en-US" sz="3600" b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</a:br>
            <a:r>
              <a:rPr lang="en-US" sz="3200" b="0" baseline="30000" dirty="0"/>
              <a:t>1</a:t>
            </a:r>
            <a:r>
              <a:rPr lang="en-US" sz="3200" b="0" dirty="0"/>
              <a:t>Baylor College of Medicine Children’s Foundation Malawi, Lilongwe, Malawi.  </a:t>
            </a:r>
            <a:r>
              <a:rPr lang="en-US" sz="3200" b="0" baseline="30000" dirty="0"/>
              <a:t>2</a:t>
            </a:r>
            <a:r>
              <a:rPr lang="en-US" sz="3200" b="0" dirty="0"/>
              <a:t>Baylor College of Medicine, Houston, Texas, USA</a:t>
            </a:r>
            <a:endParaRPr lang="en-US" sz="13800" b="0" dirty="0">
              <a:solidFill>
                <a:schemeClr val="bg1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8A43B1B-5A8B-B58D-13B4-E17657E79166}"/>
              </a:ext>
            </a:extLst>
          </p:cNvPr>
          <p:cNvSpPr txBox="1"/>
          <p:nvPr/>
        </p:nvSpPr>
        <p:spPr>
          <a:xfrm>
            <a:off x="645565" y="7945650"/>
            <a:ext cx="29307175" cy="32693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 dirty="0">
                <a:solidFill>
                  <a:srgbClr val="8C1CA1"/>
                </a:solidFill>
                <a:uFillTx/>
                <a:latin typeface="Verdana"/>
                <a:ea typeface="IAS Ribbon Sans Bold" pitchFamily="2"/>
              </a:rPr>
              <a:t>Methods</a:t>
            </a:r>
          </a:p>
          <a:p>
            <a:pPr marL="571500" marR="0" lvl="0" indent="-571500" algn="l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Routine program data from 95 health facilities identified infants with positive confirmatory HIV DNA-PCR from April 2021 to January 2023.  </a:t>
            </a:r>
          </a:p>
          <a:p>
            <a:pPr marL="571500" marR="0" lvl="0" indent="-571500" algn="l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Adherence to PMTCT/EID guidance, including maternal and infant HIV testing and ART initiation and infant prophylaxis </a:t>
            </a:r>
            <a:endParaRPr lang="en-US" sz="4000" b="0" i="0" u="none" strike="noStrike" kern="1200" cap="none" spc="0" baseline="0" dirty="0">
              <a:solidFill>
                <a:srgbClr val="000000"/>
              </a:solidFill>
              <a:uFillTx/>
              <a:latin typeface="Verdana"/>
              <a:ea typeface="IAS Ribbon Sans Regular" pitchFamily="2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54391B1-6401-FF66-3362-8C506867952E}"/>
              </a:ext>
            </a:extLst>
          </p:cNvPr>
          <p:cNvSpPr txBox="1"/>
          <p:nvPr/>
        </p:nvSpPr>
        <p:spPr>
          <a:xfrm>
            <a:off x="608887" y="10642072"/>
            <a:ext cx="16403207" cy="16210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 dirty="0">
                <a:solidFill>
                  <a:srgbClr val="8C1CA1"/>
                </a:solidFill>
                <a:uFillTx/>
                <a:latin typeface="Verdana"/>
                <a:ea typeface="IAS Ribbon Sans Bold" pitchFamily="2"/>
              </a:rPr>
              <a:t>Results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Eighty-nine infants with confirmatory positive DNA-PCR results were reviewed.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499296EA-E72D-3A55-51D5-7DAEF1BE2DF3}"/>
              </a:ext>
            </a:extLst>
          </p:cNvPr>
          <p:cNvSpPr txBox="1"/>
          <p:nvPr/>
        </p:nvSpPr>
        <p:spPr>
          <a:xfrm>
            <a:off x="608887" y="12901642"/>
            <a:ext cx="15953114" cy="2472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89 infants, mothers’ timing of HIV diagnosis was: prior to pregnancy 25% (22/89); at first ANC visit 12% (11/89); in 3</a:t>
            </a:r>
            <a:r>
              <a:rPr lang="en-US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trimester 7% (6/89); at maternity/postnatal 9% (8/89); during breastfeeding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39% (35/89) and unknown timing 8% (7/89).   (Figure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37174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78F4380B-EB7C-F4FD-4A1C-8EDB6B2338DA}"/>
              </a:ext>
            </a:extLst>
          </p:cNvPr>
          <p:cNvSpPr txBox="1"/>
          <p:nvPr/>
        </p:nvSpPr>
        <p:spPr>
          <a:xfrm>
            <a:off x="17101000" y="19310085"/>
            <a:ext cx="11886779" cy="61022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Thirty-three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women with known HIV infection at first ANC visit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64%, (28/33) had ART treatment interruption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30% (10/33) were AGYW (16-24 years).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Among 47 women with known HIV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infection at delivery/postpartum,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93%  (44/47) of infants received neonatal prophylaxis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86% (38/44) of infants completed 6-week course.  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5B2CB40D-14DE-26B4-74C8-A5B452077B89}"/>
              </a:ext>
            </a:extLst>
          </p:cNvPr>
          <p:cNvSpPr txBox="1"/>
          <p:nvPr/>
        </p:nvSpPr>
        <p:spPr>
          <a:xfrm>
            <a:off x="608887" y="16517827"/>
            <a:ext cx="15549352" cy="25471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Median maternal age was 26 years (range 16-46) among 84 mothers with documented age.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(Figure 2)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Thirty-six (43%) were adolescent girls and young women (AGYW) between 16-24 years (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=20.7yrs, 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=2.2)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A077828C-865F-1B50-17F9-9FBEB41977DE}"/>
              </a:ext>
            </a:extLst>
          </p:cNvPr>
          <p:cNvSpPr txBox="1"/>
          <p:nvPr/>
        </p:nvSpPr>
        <p:spPr>
          <a:xfrm>
            <a:off x="854556" y="28652839"/>
            <a:ext cx="15915702" cy="26279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the time of infant’s HIV diagnosis for all 89 children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 infant age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was 12 months (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=6.6 months).  (Figure 3)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(91%, 81/89) infants were diagnosed via a routine milestone test;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9% via targeted testing for presumed severe HIV disease.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C34CFFFD-181C-F689-2CFA-12357507DE8F}"/>
              </a:ext>
            </a:extLst>
          </p:cNvPr>
          <p:cNvSpPr txBox="1"/>
          <p:nvPr/>
        </p:nvSpPr>
        <p:spPr>
          <a:xfrm>
            <a:off x="9461072" y="34365623"/>
            <a:ext cx="20545548" cy="2560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4868" tIns="14868" rIns="14868" bIns="14868" anchor="t" anchorCtr="0" compatLnSpc="1">
            <a:noAutofit/>
          </a:bodyPr>
          <a:lstStyle/>
          <a:p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 initiation for 87 infants with known ART regimen (Figure 4)</a:t>
            </a:r>
          </a:p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were started on the optimized regimen that was available at that time in the national program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48 started dolutegravir based regimen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 lopinavir/ritonavir-based ART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5EE3C31B-79FC-A44F-BA2D-03C18A494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164067"/>
              </p:ext>
            </p:extLst>
          </p:nvPr>
        </p:nvGraphicFramePr>
        <p:xfrm>
          <a:off x="608886" y="31763513"/>
          <a:ext cx="10779549" cy="673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DC55056-5C25-BBB1-A402-1269EE91E8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949513"/>
              </p:ext>
            </p:extLst>
          </p:nvPr>
        </p:nvGraphicFramePr>
        <p:xfrm>
          <a:off x="16913340" y="26702613"/>
          <a:ext cx="12851739" cy="771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95A6BCE-FD25-ADF0-173B-02DF319487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402379"/>
              </p:ext>
            </p:extLst>
          </p:nvPr>
        </p:nvGraphicFramePr>
        <p:xfrm>
          <a:off x="17012094" y="10717618"/>
          <a:ext cx="12654232" cy="826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A1A8357-653A-1C5A-066B-5DCD5C4F68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009735"/>
              </p:ext>
            </p:extLst>
          </p:nvPr>
        </p:nvGraphicFramePr>
        <p:xfrm>
          <a:off x="608886" y="19380041"/>
          <a:ext cx="15512674" cy="740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D31167C-074D-39E1-5788-AB43A5F523C0}"/>
              </a:ext>
            </a:extLst>
          </p:cNvPr>
          <p:cNvSpPr txBox="1"/>
          <p:nvPr/>
        </p:nvSpPr>
        <p:spPr>
          <a:xfrm>
            <a:off x="854556" y="37902860"/>
            <a:ext cx="4949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u="none" strike="noStrike" kern="1200" cap="none" spc="0" baseline="0" dirty="0">
                <a:solidFill>
                  <a:srgbClr val="8C1CA1"/>
                </a:solidFill>
                <a:uFillTx/>
                <a:latin typeface="Verdana"/>
                <a:ea typeface="IAS Ribbon Sans Bold" pitchFamily="2"/>
              </a:rPr>
              <a:t>Conclusions</a:t>
            </a:r>
          </a:p>
        </p:txBody>
      </p:sp>
      <p:sp>
        <p:nvSpPr>
          <p:cNvPr id="11" name="Title 31">
            <a:extLst>
              <a:ext uri="{FF2B5EF4-FFF2-40B4-BE49-F238E27FC236}">
                <a16:creationId xmlns:a16="http://schemas.microsoft.com/office/drawing/2014/main" id="{4A0BFF25-4FE3-25E3-1D46-A86F63160EAE}"/>
              </a:ext>
            </a:extLst>
          </p:cNvPr>
          <p:cNvSpPr txBox="1">
            <a:spLocks/>
          </p:cNvSpPr>
          <p:nvPr/>
        </p:nvSpPr>
        <p:spPr>
          <a:xfrm>
            <a:off x="-7" y="38813861"/>
            <a:ext cx="30275207" cy="2560320"/>
          </a:xfrm>
          <a:prstGeom prst="rect">
            <a:avLst/>
          </a:prstGeom>
          <a:solidFill>
            <a:srgbClr val="8C1CA1"/>
          </a:solidFill>
          <a:ln>
            <a:noFill/>
          </a:ln>
        </p:spPr>
        <p:txBody>
          <a:bodyPr vert="horz" wrap="square" lIns="1079997" tIns="719998" rIns="1079997" bIns="719998" anchor="ctr" anchorCtr="0" compatLnSpc="1">
            <a:spAutoFit/>
          </a:bodyPr>
          <a:lstStyle>
            <a:lvl1pPr marL="0" marR="0" lvl="0" indent="0" algn="l" defTabSz="2270638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000" b="1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 routine program setting in Malawi, incident infant HIV infections occurred primarily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among women diagnosed with HIV during breastfeeding, and with treatment interruption, many of whom are AGYW. </a:t>
            </a:r>
          </a:p>
          <a:p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Interventions are needed to address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 incident infections and treatment interruptions. 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26EC02-9CAE-1E79-84E0-BD3029F78C73}"/>
              </a:ext>
            </a:extLst>
          </p:cNvPr>
          <p:cNvSpPr txBox="1"/>
          <p:nvPr/>
        </p:nvSpPr>
        <p:spPr>
          <a:xfrm>
            <a:off x="28959568" y="281516"/>
            <a:ext cx="1413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#348</a:t>
            </a:r>
            <a:endParaRPr lang="en-US" sz="3200" dirty="0"/>
          </a:p>
        </p:txBody>
      </p:sp>
      <p:pic>
        <p:nvPicPr>
          <p:cNvPr id="23" name="Audio Recording Nov 29, 2023 at 11:22:31 AM">
            <a:hlinkClick r:id="" action="ppaction://media"/>
            <a:extLst>
              <a:ext uri="{FF2B5EF4-FFF2-40B4-BE49-F238E27FC236}">
                <a16:creationId xmlns:a16="http://schemas.microsoft.com/office/drawing/2014/main" id="{4A0464CE-0C2F-98BC-F33C-84A80AA341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 flipV="1">
            <a:off x="29259925" y="40735454"/>
            <a:ext cx="812800" cy="638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3636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AIDS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A8B93E3C0C54882DD00A936CC00FE" ma:contentTypeVersion="17" ma:contentTypeDescription="Create a new document." ma:contentTypeScope="" ma:versionID="2f7f996b7903c603f4ed4598d8fa9454">
  <xsd:schema xmlns:xsd="http://www.w3.org/2001/XMLSchema" xmlns:xs="http://www.w3.org/2001/XMLSchema" xmlns:p="http://schemas.microsoft.com/office/2006/metadata/properties" xmlns:ns2="21d4e6fb-9d12-4ec1-abec-688feafe814f" xmlns:ns3="250929fa-9806-4449-af20-7947085fa170" targetNamespace="http://schemas.microsoft.com/office/2006/metadata/properties" ma:root="true" ma:fieldsID="f89206fd4a7459b096bc692614f8224f" ns2:_="" ns3:_="">
    <xsd:import namespace="21d4e6fb-9d12-4ec1-abec-688feafe814f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4e6fb-9d12-4ec1-abec-688feafe8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8752f36-f899-4024-97aa-312620fde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963c6f-ee03-4b2a-8221-928f9d265193}" ma:internalName="TaxCatchAll" ma:showField="CatchAllData" ma:web="250929fa-9806-4449-af20-7947085fa1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0929fa-9806-4449-af20-7947085fa170" xsi:nil="true"/>
    <lcf76f155ced4ddcb4097134ff3c332f xmlns="21d4e6fb-9d12-4ec1-abec-688feafe81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B3FA291-998E-429D-8A36-CB8F16204B4E}"/>
</file>

<file path=customXml/itemProps2.xml><?xml version="1.0" encoding="utf-8"?>
<ds:datastoreItem xmlns:ds="http://schemas.openxmlformats.org/officeDocument/2006/customXml" ds:itemID="{37CBAE23-6B8D-49DE-A81C-27FC9779809F}"/>
</file>

<file path=customXml/itemProps3.xml><?xml version="1.0" encoding="utf-8"?>
<ds:datastoreItem xmlns:ds="http://schemas.openxmlformats.org/officeDocument/2006/customXml" ds:itemID="{07BAC65D-1997-4126-ACD1-7F7E7EFE1A47}"/>
</file>

<file path=docProps/app.xml><?xml version="1.0" encoding="utf-8"?>
<Properties xmlns="http://schemas.openxmlformats.org/officeDocument/2006/extended-properties" xmlns:vt="http://schemas.openxmlformats.org/officeDocument/2006/docPropsVTypes">
  <Template>IPHASA-2023-e-poster-template</Template>
  <TotalTime>628</TotalTime>
  <Words>575</Words>
  <Application>Microsoft Macintosh PowerPoint</Application>
  <PresentationFormat>Custom</PresentationFormat>
  <Paragraphs>50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Verdana</vt:lpstr>
      <vt:lpstr>AIDS2022</vt:lpstr>
      <vt:lpstr>Description of Mother Infant Pairs among infants with Incident HIV infection in a routine program setting in Malawi    Katherine R Simon1,2*, Carrie M Cox1,2*, Elizabeth Wetzel1,2, Tapiwa Tembo2, Saeed Ahmed1,2, Maria H Kim1,2 1Baylor College of Medicine Children’s Foundation Malawi, Lilongwe, Malawi.  2Baylor College of Medicine, Houston, Texas, 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Jexler</dc:creator>
  <cp:lastModifiedBy>Cox, Carrie</cp:lastModifiedBy>
  <cp:revision>27</cp:revision>
  <dcterms:created xsi:type="dcterms:W3CDTF">2023-11-16T10:48:38Z</dcterms:created>
  <dcterms:modified xsi:type="dcterms:W3CDTF">2023-11-29T17:34:47Z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0x01010025AA8B93E3C0C54882DD00A936CC00FE</vt:lpwstr>
  </property>
</Properties>
</file>