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30275213" cy="42803763"/>
  <p:notesSz cx="6858000" cy="9144000"/>
  <p:defaultTextStyle>
    <a:defPPr>
      <a:defRPr lang="en-M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0FFF19-06A9-4746-9BF0-00EABED06612}" v="4" dt="2023-11-29T11:10:14.6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97"/>
    <p:restoredTop sz="94741"/>
  </p:normalViewPr>
  <p:slideViewPr>
    <p:cSldViewPr snapToGrid="0">
      <p:cViewPr varScale="1">
        <p:scale>
          <a:sx n="16" d="100"/>
          <a:sy n="16" d="100"/>
        </p:scale>
        <p:origin x="3536" y="3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userId="S::urn:spo:anon#6628bd8af25b62871beafb5ea58e651359e79f60371f1e69989717532d43d2e0::" providerId="AD" clId="Web-{E60FFF19-06A9-4746-9BF0-00EABED06612}"/>
    <pc:docChg chg="modSld">
      <pc:chgData name="Guest User" userId="S::urn:spo:anon#6628bd8af25b62871beafb5ea58e651359e79f60371f1e69989717532d43d2e0::" providerId="AD" clId="Web-{E60FFF19-06A9-4746-9BF0-00EABED06612}" dt="2023-11-29T11:10:14.686" v="3"/>
      <pc:docMkLst>
        <pc:docMk/>
      </pc:docMkLst>
      <pc:sldChg chg="modSp">
        <pc:chgData name="Guest User" userId="S::urn:spo:anon#6628bd8af25b62871beafb5ea58e651359e79f60371f1e69989717532d43d2e0::" providerId="AD" clId="Web-{E60FFF19-06A9-4746-9BF0-00EABED06612}" dt="2023-11-29T11:10:14.686" v="3"/>
        <pc:sldMkLst>
          <pc:docMk/>
          <pc:sldMk cId="0" sldId="256"/>
        </pc:sldMkLst>
        <pc:graphicFrameChg chg="mod modGraphic">
          <ac:chgData name="Guest User" userId="S::urn:spo:anon#6628bd8af25b62871beafb5ea58e651359e79f60371f1e69989717532d43d2e0::" providerId="AD" clId="Web-{E60FFF19-06A9-4746-9BF0-00EABED06612}" dt="2023-11-29T11:10:14.686" v="3"/>
          <ac:graphicFrameMkLst>
            <pc:docMk/>
            <pc:sldMk cId="0" sldId="256"/>
            <ac:graphicFrameMk id="16" creationId="{00000000-0000-0000-0000-000000000000}"/>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r>
              <a:rPr lang="en-US"/>
              <a:t> viral load  re-suppression results</a:t>
            </a:r>
          </a:p>
        </c:rich>
      </c:tx>
      <c:overlay val="0"/>
      <c:spPr>
        <a:noFill/>
        <a:ln>
          <a:noFill/>
        </a:ln>
        <a:effectLst/>
      </c:spPr>
      <c:txPr>
        <a:bodyPr rot="0" spcFirstLastPara="1" vertOverflow="ellipsis" vert="horz" wrap="square" anchor="ctr" anchorCtr="1"/>
        <a:lstStyle/>
        <a:p>
          <a:pPr>
            <a:defRPr sz="28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dLbls>
          <c:dLblPos val="ctr"/>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0.15499668310691933"/>
          <c:y val="0.83986259070557368"/>
          <c:w val="0.71931066309019065"/>
          <c:h val="0.11438577530749833"/>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MW"/>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42A382-00A3-E04F-B31B-363D17E4C7D2}" type="datetimeFigureOut">
              <a:rPr lang="en-MW" smtClean="0"/>
              <a:t>11/29/2023</a:t>
            </a:fld>
            <a:endParaRPr lang="en-MW"/>
          </a:p>
        </p:txBody>
      </p:sp>
      <p:sp>
        <p:nvSpPr>
          <p:cNvPr id="4" name="Slide Image Placeholder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en-MW"/>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MW"/>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MW"/>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5288A5-5E8C-574A-9DD4-E1AFACF9FE69}" type="slidenum">
              <a:rPr lang="en-MW" smtClean="0"/>
              <a:t>‹#›</a:t>
            </a:fld>
            <a:endParaRPr lang="en-MW"/>
          </a:p>
        </p:txBody>
      </p:sp>
    </p:spTree>
    <p:extLst>
      <p:ext uri="{BB962C8B-B14F-4D97-AF65-F5344CB8AC3E}">
        <p14:creationId xmlns:p14="http://schemas.microsoft.com/office/powerpoint/2010/main" val="2642267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W" dirty="0"/>
          </a:p>
        </p:txBody>
      </p:sp>
      <p:sp>
        <p:nvSpPr>
          <p:cNvPr id="4" name="Slide Number Placeholder 3"/>
          <p:cNvSpPr>
            <a:spLocks noGrp="1"/>
          </p:cNvSpPr>
          <p:nvPr>
            <p:ph type="sldNum" sz="quarter" idx="5"/>
          </p:nvPr>
        </p:nvSpPr>
        <p:spPr/>
        <p:txBody>
          <a:bodyPr/>
          <a:lstStyle/>
          <a:p>
            <a:fld id="{A85288A5-5E8C-574A-9DD4-E1AFACF9FE69}" type="slidenum">
              <a:rPr lang="en-MW" smtClean="0"/>
              <a:t>1</a:t>
            </a:fld>
            <a:endParaRPr lang="en-MW"/>
          </a:p>
        </p:txBody>
      </p:sp>
    </p:spTree>
    <p:extLst>
      <p:ext uri="{BB962C8B-B14F-4D97-AF65-F5344CB8AC3E}">
        <p14:creationId xmlns:p14="http://schemas.microsoft.com/office/powerpoint/2010/main" val="1942274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4">
            <a:extLst>
              <a:ext uri="{FF2B5EF4-FFF2-40B4-BE49-F238E27FC236}">
                <a16:creationId xmlns:a16="http://schemas.microsoft.com/office/drawing/2014/main" id="{C853769A-A6C8-BE9F-A596-08A78D9B0416}"/>
              </a:ext>
            </a:extLst>
          </p:cNvPr>
          <p:cNvSpPr txBox="1">
            <a:spLocks noGrp="1"/>
          </p:cNvSpPr>
          <p:nvPr>
            <p:ph type="title"/>
          </p:nvPr>
        </p:nvSpPr>
        <p:spPr/>
        <p:txBody>
          <a:bodyPr/>
          <a:lstStyle>
            <a:lvl1pPr>
              <a:defRPr/>
            </a:lvl1pPr>
          </a:lstStyle>
          <a:p>
            <a:pPr lvl="0"/>
            <a:r>
              <a:rPr lang="en-US"/>
              <a:t>Click to edit Master title style</a:t>
            </a:r>
            <a:endParaRPr lang="en-GB"/>
          </a:p>
        </p:txBody>
      </p:sp>
    </p:spTree>
    <p:extLst>
      <p:ext uri="{BB962C8B-B14F-4D97-AF65-F5344CB8AC3E}">
        <p14:creationId xmlns:p14="http://schemas.microsoft.com/office/powerpoint/2010/main" val="779331139"/>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02002D-490D-0CB4-18A5-3B5831552703}"/>
              </a:ext>
            </a:extLst>
          </p:cNvPr>
          <p:cNvSpPr txBox="1">
            <a:spLocks noGrp="1"/>
          </p:cNvSpPr>
          <p:nvPr>
            <p:ph type="title"/>
          </p:nvPr>
        </p:nvSpPr>
        <p:spPr>
          <a:xfrm>
            <a:off x="0" y="0"/>
            <a:ext cx="30275207" cy="2008058"/>
          </a:xfrm>
          <a:prstGeom prst="rect">
            <a:avLst/>
          </a:prstGeom>
          <a:solidFill>
            <a:srgbClr val="8C1CA1"/>
          </a:solidFill>
          <a:ln>
            <a:noFill/>
          </a:ln>
        </p:spPr>
        <p:txBody>
          <a:bodyPr vert="horz" wrap="square" lIns="1079997" tIns="719998" rIns="1079997" bIns="719998" anchor="ctr" anchorCtr="0" compatLnSpc="1">
            <a:spAutoFit/>
          </a:bodyPr>
          <a:lstStyle/>
          <a:p>
            <a:pPr lvl="0"/>
            <a:r>
              <a:rPr lang="en-US"/>
              <a:t>Click to edit Master title style</a:t>
            </a:r>
          </a:p>
        </p:txBody>
      </p:sp>
      <p:sp>
        <p:nvSpPr>
          <p:cNvPr id="3" name="Text Placeholder 2">
            <a:extLst>
              <a:ext uri="{FF2B5EF4-FFF2-40B4-BE49-F238E27FC236}">
                <a16:creationId xmlns:a16="http://schemas.microsoft.com/office/drawing/2014/main" id="{5508EF53-E8B6-4A63-7E85-EF1340054ECA}"/>
              </a:ext>
            </a:extLst>
          </p:cNvPr>
          <p:cNvSpPr txBox="1">
            <a:spLocks noGrp="1"/>
          </p:cNvSpPr>
          <p:nvPr>
            <p:ph type="body" idx="1"/>
          </p:nvPr>
        </p:nvSpPr>
        <p:spPr>
          <a:xfrm>
            <a:off x="1390043" y="3298734"/>
            <a:ext cx="26112374" cy="27158594"/>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9">
            <a:extLst>
              <a:ext uri="{FF2B5EF4-FFF2-40B4-BE49-F238E27FC236}">
                <a16:creationId xmlns:a16="http://schemas.microsoft.com/office/drawing/2014/main" id="{1E049A35-6139-15CC-0D93-B7E04B4E916E}"/>
              </a:ext>
            </a:extLst>
          </p:cNvPr>
          <p:cNvPicPr>
            <a:picLocks noChangeAspect="1"/>
          </p:cNvPicPr>
          <p:nvPr/>
        </p:nvPicPr>
        <p:blipFill>
          <a:blip r:embed="rId3"/>
          <a:srcRect/>
          <a:stretch>
            <a:fillRect/>
          </a:stretch>
        </p:blipFill>
        <p:spPr>
          <a:xfrm>
            <a:off x="27657545" y="41290381"/>
            <a:ext cx="2498104" cy="1402552"/>
          </a:xfrm>
          <a:prstGeom prst="rect">
            <a:avLst/>
          </a:prstGeom>
          <a:noFill/>
          <a:ln cap="flat">
            <a:noFill/>
          </a:ln>
        </p:spPr>
      </p:pic>
      <p:sp>
        <p:nvSpPr>
          <p:cNvPr id="5" name="TextBox 11">
            <a:extLst>
              <a:ext uri="{FF2B5EF4-FFF2-40B4-BE49-F238E27FC236}">
                <a16:creationId xmlns:a16="http://schemas.microsoft.com/office/drawing/2014/main" id="{8FDCC194-940A-C829-0BF8-435BB572F057}"/>
              </a:ext>
            </a:extLst>
          </p:cNvPr>
          <p:cNvSpPr txBox="1"/>
          <p:nvPr/>
        </p:nvSpPr>
        <p:spPr>
          <a:xfrm>
            <a:off x="3167746" y="41899115"/>
            <a:ext cx="184727" cy="369335"/>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a:solidFill>
                <a:srgbClr val="000000"/>
              </a:solidFill>
              <a:uFillTx/>
              <a:latin typeface="Verdana"/>
            </a:endParaRPr>
          </a:p>
        </p:txBody>
      </p:sp>
      <p:sp>
        <p:nvSpPr>
          <p:cNvPr id="6" name="TextBox 12">
            <a:extLst>
              <a:ext uri="{FF2B5EF4-FFF2-40B4-BE49-F238E27FC236}">
                <a16:creationId xmlns:a16="http://schemas.microsoft.com/office/drawing/2014/main" id="{47E83B76-DAD7-7925-BFA5-93B0267D411D}"/>
              </a:ext>
            </a:extLst>
          </p:cNvPr>
          <p:cNvSpPr txBox="1"/>
          <p:nvPr/>
        </p:nvSpPr>
        <p:spPr>
          <a:xfrm>
            <a:off x="0" y="41401215"/>
            <a:ext cx="30275217" cy="1402552"/>
          </a:xfrm>
          <a:prstGeom prst="rect">
            <a:avLst/>
          </a:prstGeom>
          <a:noFill/>
          <a:ln cap="flat">
            <a:noFill/>
          </a:ln>
        </p:spPr>
        <p:txBody>
          <a:bodyPr vert="horz" wrap="square" lIns="1079997" tIns="0" rIns="1079997" bIns="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Verdana"/>
              </a:rPr>
              <a:t>Presented at IPHASA 2023 – the 2nd International Paediatric HIV Symposium in Africa  •  12-14 December 2023</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marL="0" marR="0" lvl="0" indent="0" algn="l" defTabSz="2270638" rtl="0" fontAlgn="auto" hangingPunct="1">
        <a:lnSpc>
          <a:spcPct val="90000"/>
        </a:lnSpc>
        <a:spcBef>
          <a:spcPts val="0"/>
        </a:spcBef>
        <a:spcAft>
          <a:spcPts val="0"/>
        </a:spcAft>
        <a:buNone/>
        <a:tabLst/>
        <a:defRPr lang="en-US" sz="4000" b="1" i="0" u="none" strike="noStrike" kern="1200" cap="none" spc="0" baseline="0">
          <a:solidFill>
            <a:srgbClr val="FFFFFF"/>
          </a:solidFill>
          <a:uFillTx/>
          <a:latin typeface="Verdana" pitchFamily="34"/>
          <a:ea typeface="Verdana" pitchFamily="34"/>
          <a:cs typeface="Verdana" pitchFamily="34"/>
        </a:defRPr>
      </a:lvl1pPr>
    </p:titleStyle>
    <p:bodyStyle>
      <a:lvl1pPr marL="342900" marR="0" lvl="0" indent="-126900" algn="l" defTabSz="359999" rtl="0" fontAlgn="auto" hangingPunct="1">
        <a:lnSpc>
          <a:spcPct val="120000"/>
        </a:lnSpc>
        <a:spcBef>
          <a:spcPts val="2485"/>
        </a:spcBef>
        <a:spcAft>
          <a:spcPts val="0"/>
        </a:spcAft>
        <a:buSzPct val="100000"/>
        <a:buFont typeface="Arial" pitchFamily="34"/>
        <a:buChar char="•"/>
        <a:tabLst>
          <a:tab pos="359999" algn="l"/>
        </a:tabLst>
        <a:defRPr lang="en-US" sz="2000" b="0" i="0" u="none" strike="noStrike" kern="1200" cap="none" spc="0" baseline="0">
          <a:solidFill>
            <a:srgbClr val="000000"/>
          </a:solidFill>
          <a:uFillTx/>
          <a:latin typeface="Verdana" pitchFamily="34"/>
          <a:ea typeface="Verdana" pitchFamily="34"/>
          <a:cs typeface="Verdana" pitchFamily="34"/>
        </a:defRPr>
      </a:lvl1pPr>
      <a:lvl2pPr marL="1478219" marR="0" lvl="1"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2pPr>
      <a:lvl3pPr marL="2613538" marR="0" lvl="2"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3pPr>
      <a:lvl4pPr marL="3748857" marR="0" lvl="3"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4pPr>
      <a:lvl5pPr marL="4884176" marR="0" lvl="4" indent="-126900" algn="l" defTabSz="359999" rtl="0" fontAlgn="auto" hangingPunct="1">
        <a:lnSpc>
          <a:spcPct val="120000"/>
        </a:lnSpc>
        <a:spcBef>
          <a:spcPts val="1240"/>
        </a:spcBef>
        <a:spcAft>
          <a:spcPts val="0"/>
        </a:spcAft>
        <a:buSzPct val="100000"/>
        <a:buFont typeface="Arial" pitchFamily="34"/>
        <a:buChar char="•"/>
        <a:tabLst>
          <a:tab pos="360000" algn="l"/>
        </a:tabLst>
        <a:defRPr lang="en-US" sz="2000" b="0" i="0" u="none" strike="noStrike" kern="1200" cap="none" spc="0" baseline="0">
          <a:solidFill>
            <a:srgbClr val="000000"/>
          </a:solidFill>
          <a:uFillTx/>
          <a:latin typeface="Verdana" pitchFamily="34"/>
          <a:ea typeface="Verdana" pitchFamily="34"/>
          <a:cs typeface="Verdana" pitchFamily="34"/>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chart" Target="../charts/chart1.xml"/><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55CC502E-CFF3-E036-1C4A-FFD592871D32}"/>
              </a:ext>
            </a:extLst>
          </p:cNvPr>
          <p:cNvSpPr txBox="1"/>
          <p:nvPr/>
        </p:nvSpPr>
        <p:spPr>
          <a:xfrm>
            <a:off x="1468774" y="2882271"/>
            <a:ext cx="6445248" cy="37318081"/>
          </a:xfrm>
          <a:prstGeom prst="rect">
            <a:avLst/>
          </a:prstGeom>
          <a:noFill/>
          <a:ln cap="flat">
            <a:noFill/>
          </a:ln>
        </p:spPr>
        <p:txBody>
          <a:bodyPr vert="horz" wrap="square" lIns="14868" tIns="14868" rIns="14868" bIns="14868" anchor="t" anchorCtr="0" compatLnSpc="1">
            <a:noAutofit/>
          </a:bodyPr>
          <a:lstStyle/>
          <a:p>
            <a:pPr marL="0" marR="0" lvl="0" indent="0" algn="just"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r>
              <a:rPr lang="en-US" sz="3400" b="0" i="0" u="none" strike="noStrike" kern="1200" cap="none" spc="0" baseline="0" dirty="0">
                <a:solidFill>
                  <a:srgbClr val="000000"/>
                </a:solidFill>
                <a:uFillTx/>
                <a:latin typeface="Verdana"/>
                <a:ea typeface="IAS Ribbon Sans Regular" pitchFamily="2"/>
              </a:rPr>
              <a:t>.  </a:t>
            </a: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sz="3200"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dirty="0">
              <a:solidFill>
                <a:srgbClr val="000000"/>
              </a:solidFill>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a:p>
            <a:pPr marL="0" marR="0" lvl="0" indent="0" algn="l" defTabSz="371740" rtl="0" fontAlgn="auto" hangingPunct="0">
              <a:lnSpc>
                <a:spcPct val="120000"/>
              </a:lnSpc>
              <a:spcBef>
                <a:spcPts val="0"/>
              </a:spcBef>
              <a:spcAft>
                <a:spcPts val="0"/>
              </a:spcAft>
              <a:buNone/>
              <a:tabLst/>
              <a:defRPr sz="1800" b="0" i="0" u="none" strike="noStrike" kern="0" cap="none" spc="0" baseline="0">
                <a:solidFill>
                  <a:srgbClr val="000000"/>
                </a:solidFill>
                <a:uFillTx/>
              </a:defRPr>
            </a:pPr>
            <a:endParaRPr lang="en-US" b="0" i="0" u="none" strike="noStrike" kern="1200" cap="none" spc="0" baseline="0" dirty="0">
              <a:solidFill>
                <a:srgbClr val="000000"/>
              </a:solidFill>
              <a:uFillTx/>
              <a:latin typeface="Verdana"/>
              <a:ea typeface="IAS Ribbon Sans Regular" pitchFamily="2"/>
            </a:endParaRPr>
          </a:p>
        </p:txBody>
      </p:sp>
      <p:sp>
        <p:nvSpPr>
          <p:cNvPr id="3" name="Title 31">
            <a:extLst>
              <a:ext uri="{FF2B5EF4-FFF2-40B4-BE49-F238E27FC236}">
                <a16:creationId xmlns:a16="http://schemas.microsoft.com/office/drawing/2014/main" id="{0963AF36-31E9-66B3-B92C-5AAB2E052D45}"/>
              </a:ext>
            </a:extLst>
          </p:cNvPr>
          <p:cNvSpPr txBox="1">
            <a:spLocks noGrp="1"/>
          </p:cNvSpPr>
          <p:nvPr>
            <p:ph type="title"/>
          </p:nvPr>
        </p:nvSpPr>
        <p:spPr>
          <a:xfrm>
            <a:off x="0" y="-646902"/>
            <a:ext cx="30275207" cy="5625301"/>
          </a:xfrm>
        </p:spPr>
        <p:txBody>
          <a:bodyPr/>
          <a:lstStyle/>
          <a:p>
            <a:endParaRPr lang="en-MW" b="0" dirty="0">
              <a:solidFill>
                <a:schemeClr val="bg1"/>
              </a:solidFill>
            </a:endParaRPr>
          </a:p>
        </p:txBody>
      </p:sp>
      <p:graphicFrame>
        <p:nvGraphicFramePr>
          <p:cNvPr id="9" name="Chart 8">
            <a:extLst>
              <a:ext uri="{FF2B5EF4-FFF2-40B4-BE49-F238E27FC236}">
                <a16:creationId xmlns:a16="http://schemas.microsoft.com/office/drawing/2014/main" id="{A7DB33FF-42B9-DBED-39EE-BD3B896A30E6}"/>
              </a:ext>
            </a:extLst>
          </p:cNvPr>
          <p:cNvGraphicFramePr>
            <a:graphicFrameLocks/>
          </p:cNvGraphicFramePr>
          <p:nvPr>
            <p:extLst>
              <p:ext uri="{D42A27DB-BD31-4B8C-83A1-F6EECF244321}">
                <p14:modId xmlns:p14="http://schemas.microsoft.com/office/powerpoint/2010/main" val="1557461311"/>
              </p:ext>
            </p:extLst>
          </p:nvPr>
        </p:nvGraphicFramePr>
        <p:xfrm>
          <a:off x="15082835" y="21541311"/>
          <a:ext cx="69342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Box 13"/>
          <p:cNvSpPr txBox="1"/>
          <p:nvPr/>
        </p:nvSpPr>
        <p:spPr>
          <a:xfrm>
            <a:off x="6972174" y="-501816"/>
            <a:ext cx="22326601" cy="5413955"/>
          </a:xfrm>
          <a:prstGeom prst="rect">
            <a:avLst/>
          </a:prstGeom>
          <a:noFill/>
        </p:spPr>
        <p:txBody>
          <a:bodyPr wrap="square" lIns="119037" tIns="59518" rIns="119037" bIns="59518" rtlCol="0">
            <a:spAutoFit/>
          </a:bodyPr>
          <a:lstStyle/>
          <a:p>
            <a:r>
              <a:rPr lang="en-US" sz="7200" b="1" dirty="0">
                <a:solidFill>
                  <a:schemeClr val="bg1"/>
                </a:solidFill>
              </a:rPr>
              <a:t>Lessons learnt from HPV vaccination program among girls living with HIV at Lighthouse clinic, Lilongwe, Malawi</a:t>
            </a:r>
            <a:br>
              <a:rPr lang="en-US" sz="7200" dirty="0">
                <a:solidFill>
                  <a:schemeClr val="bg1"/>
                </a:solidFill>
              </a:rPr>
            </a:br>
            <a:endParaRPr lang="en-US" sz="7200" b="1" dirty="0">
              <a:solidFill>
                <a:schemeClr val="bg1"/>
              </a:solidFill>
            </a:endParaRPr>
          </a:p>
          <a:p>
            <a:r>
              <a:rPr lang="de-CH" sz="4800" b="1" dirty="0" err="1">
                <a:solidFill>
                  <a:schemeClr val="bg1"/>
                </a:solidFill>
              </a:rPr>
              <a:t>Damba</a:t>
            </a:r>
            <a:r>
              <a:rPr lang="de-CH" sz="4800" b="1" dirty="0">
                <a:solidFill>
                  <a:schemeClr val="bg1"/>
                </a:solidFill>
              </a:rPr>
              <a:t> D</a:t>
            </a:r>
            <a:r>
              <a:rPr lang="de-CH" sz="4800" b="1" baseline="30000" dirty="0">
                <a:solidFill>
                  <a:schemeClr val="bg1"/>
                </a:solidFill>
              </a:rPr>
              <a:t>1</a:t>
            </a:r>
            <a:r>
              <a:rPr lang="de-CH" sz="4800" dirty="0">
                <a:solidFill>
                  <a:schemeClr val="bg1"/>
                </a:solidFill>
              </a:rPr>
              <a:t>, </a:t>
            </a:r>
            <a:r>
              <a:rPr lang="de-CH" sz="4800" dirty="0" err="1">
                <a:solidFill>
                  <a:schemeClr val="bg1"/>
                </a:solidFill>
              </a:rPr>
              <a:t>Qaba</a:t>
            </a:r>
            <a:r>
              <a:rPr lang="de-CH" sz="4800" dirty="0">
                <a:solidFill>
                  <a:schemeClr val="bg1"/>
                </a:solidFill>
              </a:rPr>
              <a:t> R</a:t>
            </a:r>
            <a:r>
              <a:rPr lang="de-CH" sz="4800" baseline="30000" dirty="0">
                <a:solidFill>
                  <a:schemeClr val="bg1"/>
                </a:solidFill>
              </a:rPr>
              <a:t>1</a:t>
            </a:r>
            <a:r>
              <a:rPr lang="de-CH" sz="4800" dirty="0">
                <a:solidFill>
                  <a:schemeClr val="bg1"/>
                </a:solidFill>
              </a:rPr>
              <a:t>, </a:t>
            </a:r>
            <a:r>
              <a:rPr lang="de-CH" sz="4800" dirty="0" err="1">
                <a:solidFill>
                  <a:schemeClr val="bg1"/>
                </a:solidFill>
              </a:rPr>
              <a:t>Rambiki</a:t>
            </a:r>
            <a:r>
              <a:rPr lang="de-CH" sz="4800" dirty="0">
                <a:solidFill>
                  <a:schemeClr val="bg1"/>
                </a:solidFill>
              </a:rPr>
              <a:t> E</a:t>
            </a:r>
            <a:r>
              <a:rPr lang="de-CH" sz="4800" baseline="30000" dirty="0">
                <a:solidFill>
                  <a:schemeClr val="bg1"/>
                </a:solidFill>
              </a:rPr>
              <a:t>1</a:t>
            </a:r>
            <a:r>
              <a:rPr lang="de-CH" sz="4800" dirty="0">
                <a:solidFill>
                  <a:schemeClr val="bg1"/>
                </a:solidFill>
              </a:rPr>
              <a:t>,</a:t>
            </a:r>
            <a:r>
              <a:rPr lang="de-CH" sz="4800" baseline="30000" dirty="0">
                <a:solidFill>
                  <a:schemeClr val="bg1"/>
                </a:solidFill>
              </a:rPr>
              <a:t> </a:t>
            </a:r>
            <a:r>
              <a:rPr lang="de-CH" sz="4800" dirty="0">
                <a:solidFill>
                  <a:schemeClr val="bg1"/>
                </a:solidFill>
              </a:rPr>
              <a:t> </a:t>
            </a:r>
            <a:r>
              <a:rPr lang="de-CH" sz="4800" dirty="0" err="1">
                <a:solidFill>
                  <a:schemeClr val="bg1"/>
                </a:solidFill>
              </a:rPr>
              <a:t>Mhone</a:t>
            </a:r>
            <a:r>
              <a:rPr lang="de-CH" sz="4800" dirty="0">
                <a:solidFill>
                  <a:schemeClr val="bg1"/>
                </a:solidFill>
              </a:rPr>
              <a:t> B</a:t>
            </a:r>
            <a:r>
              <a:rPr lang="de-CH" sz="4800" baseline="30000" dirty="0">
                <a:solidFill>
                  <a:schemeClr val="bg1"/>
                </a:solidFill>
              </a:rPr>
              <a:t>2</a:t>
            </a:r>
            <a:r>
              <a:rPr lang="de-CH" sz="4800" dirty="0">
                <a:solidFill>
                  <a:schemeClr val="bg1"/>
                </a:solidFill>
              </a:rPr>
              <a:t>,  Heller T </a:t>
            </a:r>
            <a:r>
              <a:rPr lang="de-CH" sz="4800" baseline="30000" dirty="0">
                <a:solidFill>
                  <a:schemeClr val="bg1"/>
                </a:solidFill>
              </a:rPr>
              <a:t>1,3  </a:t>
            </a:r>
            <a:r>
              <a:rPr lang="de-CH" sz="4800" dirty="0">
                <a:solidFill>
                  <a:schemeClr val="bg1"/>
                </a:solidFill>
              </a:rPr>
              <a:t>, Wallrauch C</a:t>
            </a:r>
            <a:r>
              <a:rPr lang="de-CH" sz="4800" baseline="30000" dirty="0">
                <a:solidFill>
                  <a:schemeClr val="bg1"/>
                </a:solidFill>
              </a:rPr>
              <a:t>1</a:t>
            </a:r>
            <a:br>
              <a:rPr lang="en-US" sz="4400" dirty="0">
                <a:solidFill>
                  <a:schemeClr val="bg1"/>
                </a:solidFill>
              </a:rPr>
            </a:br>
            <a:r>
              <a:rPr lang="de-CH" sz="4400" i="1" baseline="30000" dirty="0">
                <a:solidFill>
                  <a:schemeClr val="accent2">
                    <a:lumMod val="20000"/>
                    <a:lumOff val="80000"/>
                  </a:schemeClr>
                </a:solidFill>
              </a:rPr>
              <a:t> </a:t>
            </a:r>
            <a:br>
              <a:rPr lang="en-US" sz="4800" dirty="0">
                <a:solidFill>
                  <a:schemeClr val="accent2">
                    <a:lumMod val="20000"/>
                    <a:lumOff val="80000"/>
                  </a:schemeClr>
                </a:solidFill>
              </a:rPr>
            </a:br>
            <a:endParaRPr lang="en-US" sz="4800" baseline="30000" dirty="0">
              <a:solidFill>
                <a:srgbClr val="FFFFFF"/>
              </a:solidFill>
            </a:endParaRPr>
          </a:p>
        </p:txBody>
      </p:sp>
      <p:pic>
        <p:nvPicPr>
          <p:cNvPr id="15" name="Picture 14" descr="LH2.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501816"/>
            <a:ext cx="6448926" cy="5025690"/>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3837820329"/>
              </p:ext>
            </p:extLst>
          </p:nvPr>
        </p:nvGraphicFramePr>
        <p:xfrm>
          <a:off x="431006" y="5816600"/>
          <a:ext cx="14401800" cy="8480286"/>
        </p:xfrm>
        <a:graphic>
          <a:graphicData uri="http://schemas.openxmlformats.org/drawingml/2006/table">
            <a:tbl>
              <a:tblPr firstRow="1" bandRow="1">
                <a:tableStyleId>{5C22544A-7EE6-4342-B048-85BDC9FD1C3A}</a:tableStyleId>
              </a:tblPr>
              <a:tblGrid>
                <a:gridCol w="14401800">
                  <a:extLst>
                    <a:ext uri="{9D8B030D-6E8A-4147-A177-3AD203B41FA5}">
                      <a16:colId xmlns:a16="http://schemas.microsoft.com/office/drawing/2014/main" val="20000"/>
                    </a:ext>
                  </a:extLst>
                </a:gridCol>
              </a:tblGrid>
              <a:tr h="1609536">
                <a:tc>
                  <a:txBody>
                    <a:bodyPr/>
                    <a:lstStyle/>
                    <a:p>
                      <a:pPr algn="ctr"/>
                      <a:r>
                        <a:rPr lang="en-US" sz="6600" b="1" dirty="0">
                          <a:ln>
                            <a:noFill/>
                          </a:ln>
                          <a:solidFill>
                            <a:srgbClr val="7030A0"/>
                          </a:solidFill>
                        </a:rPr>
                        <a:t>Introduction</a:t>
                      </a:r>
                    </a:p>
                  </a:txBody>
                  <a:tcPr marL="84098" marR="84098" marT="89191" marB="89191" anchor="ctr">
                    <a:solidFill>
                      <a:schemeClr val="bg1"/>
                    </a:solidFill>
                  </a:tcPr>
                </a:tc>
                <a:extLst>
                  <a:ext uri="{0D108BD9-81ED-4DB2-BD59-A6C34878D82A}">
                    <a16:rowId xmlns:a16="http://schemas.microsoft.com/office/drawing/2014/main" val="10000"/>
                  </a:ext>
                </a:extLst>
              </a:tr>
              <a:tr h="6870750">
                <a:tc>
                  <a:txBody>
                    <a:bodyPr/>
                    <a:lstStyle/>
                    <a:p>
                      <a:pPr algn="just"/>
                      <a:r>
                        <a:rPr lang="en-GB" sz="3200" dirty="0"/>
                        <a:t>Cervical cancer is the leading cancer among women in Sub-Saharan Africa. Women living with HIV are particularly at risk of acquiring oncogenic HPV strains leading to cervical cancer development. Worldwide, HPV vaccination is recommended as effective prevention intervention against cervical cancer.  Malawi adopted HPV vaccination in 2018 for girls aged 9-14 years. </a:t>
                      </a:r>
                    </a:p>
                    <a:p>
                      <a:pPr lvl="0" algn="just">
                        <a:buNone/>
                      </a:pPr>
                      <a:endParaRPr lang="en-GB" sz="3200" dirty="0"/>
                    </a:p>
                    <a:p>
                      <a:pPr lvl="0" algn="just">
                        <a:buNone/>
                      </a:pPr>
                      <a:endParaRPr lang="en-GB" sz="3200" dirty="0"/>
                    </a:p>
                    <a:p>
                      <a:pPr lvl="0" algn="just">
                        <a:buNone/>
                      </a:pPr>
                      <a:endParaRPr lang="en-GB" sz="3200" dirty="0"/>
                    </a:p>
                    <a:p>
                      <a:pPr algn="just"/>
                      <a:endParaRPr lang="en-GB" sz="3200" dirty="0"/>
                    </a:p>
                    <a:p>
                      <a:pPr algn="just"/>
                      <a:r>
                        <a:rPr lang="en-GB" sz="3200" dirty="0"/>
                        <a:t>The program mainly focused on a school-based approach and did not include specific approaches for HIV+ teenagers for whom three doses of vaccine are recommended. COVID-19 has aggravated existing vaccine hesitancy, leading to further slowing of the program</a:t>
                      </a:r>
                      <a:endParaRPr lang="en-US" sz="3200" kern="1200" dirty="0">
                        <a:solidFill>
                          <a:schemeClr val="dk1"/>
                        </a:solidFill>
                        <a:latin typeface="Verdana" panose="020B0604030504040204" pitchFamily="34" charset="0"/>
                        <a:ea typeface="Verdana" panose="020B0604030504040204" pitchFamily="34" charset="0"/>
                        <a:cs typeface="Verdana" panose="020B0604030504040204" pitchFamily="34" charset="0"/>
                      </a:endParaRPr>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228235670"/>
              </p:ext>
            </p:extLst>
          </p:nvPr>
        </p:nvGraphicFramePr>
        <p:xfrm>
          <a:off x="15671006" y="5816600"/>
          <a:ext cx="14401800" cy="5348706"/>
        </p:xfrm>
        <a:graphic>
          <a:graphicData uri="http://schemas.openxmlformats.org/drawingml/2006/table">
            <a:tbl>
              <a:tblPr firstRow="1" bandRow="1">
                <a:tableStyleId>{5C22544A-7EE6-4342-B048-85BDC9FD1C3A}</a:tableStyleId>
              </a:tblPr>
              <a:tblGrid>
                <a:gridCol w="14401800">
                  <a:extLst>
                    <a:ext uri="{9D8B030D-6E8A-4147-A177-3AD203B41FA5}">
                      <a16:colId xmlns:a16="http://schemas.microsoft.com/office/drawing/2014/main" val="20000"/>
                    </a:ext>
                  </a:extLst>
                </a:gridCol>
              </a:tblGrid>
              <a:tr h="1666416">
                <a:tc>
                  <a:txBody>
                    <a:bodyPr/>
                    <a:lstStyle/>
                    <a:p>
                      <a:pPr algn="ctr"/>
                      <a:r>
                        <a:rPr lang="en-US" sz="6600" b="1" dirty="0">
                          <a:ln>
                            <a:noFill/>
                          </a:ln>
                          <a:solidFill>
                            <a:srgbClr val="7030A0"/>
                          </a:solidFill>
                        </a:rPr>
                        <a:t>Result</a:t>
                      </a:r>
                    </a:p>
                  </a:txBody>
                  <a:tcPr marL="84098" marR="84098" marT="89191" marB="89191" anchor="ctr">
                    <a:solidFill>
                      <a:schemeClr val="bg1"/>
                    </a:solidFill>
                  </a:tcPr>
                </a:tc>
                <a:extLst>
                  <a:ext uri="{0D108BD9-81ED-4DB2-BD59-A6C34878D82A}">
                    <a16:rowId xmlns:a16="http://schemas.microsoft.com/office/drawing/2014/main" val="10000"/>
                  </a:ext>
                </a:extLst>
              </a:tr>
              <a:tr h="3682290">
                <a:tc>
                  <a:txBody>
                    <a:bodyPr/>
                    <a:lstStyle/>
                    <a:p>
                      <a:r>
                        <a:rPr lang="en-US" sz="3200" dirty="0"/>
                        <a:t>A </a:t>
                      </a:r>
                      <a:r>
                        <a:rPr lang="en-US" sz="3200" dirty="0">
                          <a:solidFill>
                            <a:schemeClr val="tx1"/>
                          </a:solidFill>
                        </a:rPr>
                        <a:t>total of 102 eligible </a:t>
                      </a:r>
                      <a:r>
                        <a:rPr lang="en-US" sz="3200" dirty="0">
                          <a:solidFill>
                            <a:schemeClr val="tx1"/>
                          </a:solidFill>
                          <a:latin typeface="+mn-lt"/>
                        </a:rPr>
                        <a:t>adolescents</a:t>
                      </a:r>
                      <a:r>
                        <a:rPr lang="en-US" sz="3200" dirty="0">
                          <a:solidFill>
                            <a:schemeClr val="tx1"/>
                          </a:solidFill>
                          <a:effectLst/>
                          <a:latin typeface="+mn-lt"/>
                          <a:ea typeface="Calibri" panose="020F0502020204030204" pitchFamily="34" charset="0"/>
                        </a:rPr>
                        <a:t>; 91 (89%) were vaccinated  </a:t>
                      </a:r>
                      <a:r>
                        <a:rPr lang="en-GB" sz="3200" dirty="0">
                          <a:solidFill>
                            <a:schemeClr val="tx1"/>
                          </a:solidFill>
                          <a:latin typeface="+mn-lt"/>
                        </a:rPr>
                        <a:t>The median </a:t>
                      </a:r>
                      <a:r>
                        <a:rPr lang="en-GB" sz="3200" dirty="0">
                          <a:solidFill>
                            <a:schemeClr val="tx1"/>
                          </a:solidFill>
                        </a:rPr>
                        <a:t>age at vaccination was 12 years; their median time on ART was 6.9 years [IQR 4.8-9.1]. 72 (79%) of the 91 girls had a viral load result in the past 12 months and 66 (92%) were virologically suppressed (&lt;1000 copies/ml). The vaccination cascade is shown in Fig.2.</a:t>
                      </a:r>
                      <a:r>
                        <a:rPr lang="en-GB" sz="3200" baseline="0" dirty="0">
                          <a:solidFill>
                            <a:schemeClr val="tx1"/>
                          </a:solidFill>
                        </a:rPr>
                        <a:t> The third dose of HPV vaccination is planned for December 2023</a:t>
                      </a:r>
                      <a:endParaRPr lang="en-US" sz="3200" dirty="0">
                        <a:solidFill>
                          <a:schemeClr val="tx1"/>
                        </a:solidFill>
                      </a:endParaRPr>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468166300"/>
              </p:ext>
            </p:extLst>
          </p:nvPr>
        </p:nvGraphicFramePr>
        <p:xfrm>
          <a:off x="431006" y="13138484"/>
          <a:ext cx="14401800" cy="9511933"/>
        </p:xfrm>
        <a:graphic>
          <a:graphicData uri="http://schemas.openxmlformats.org/drawingml/2006/table">
            <a:tbl>
              <a:tblPr firstRow="1" bandRow="1">
                <a:tableStyleId>{5C22544A-7EE6-4342-B048-85BDC9FD1C3A}</a:tableStyleId>
              </a:tblPr>
              <a:tblGrid>
                <a:gridCol w="14401800">
                  <a:extLst>
                    <a:ext uri="{9D8B030D-6E8A-4147-A177-3AD203B41FA5}">
                      <a16:colId xmlns:a16="http://schemas.microsoft.com/office/drawing/2014/main" val="20000"/>
                    </a:ext>
                  </a:extLst>
                </a:gridCol>
              </a:tblGrid>
              <a:tr h="1567892">
                <a:tc>
                  <a:txBody>
                    <a:bodyPr/>
                    <a:lstStyle/>
                    <a:p>
                      <a:pPr algn="ctr"/>
                      <a:r>
                        <a:rPr lang="en-US" sz="6600" b="1" dirty="0">
                          <a:ln>
                            <a:noFill/>
                          </a:ln>
                          <a:solidFill>
                            <a:srgbClr val="7030A0"/>
                          </a:solidFill>
                        </a:rPr>
                        <a:t>Intervention</a:t>
                      </a:r>
                    </a:p>
                  </a:txBody>
                  <a:tcPr marL="84098" marR="84098" marT="89191" marB="89191" anchor="ctr">
                    <a:solidFill>
                      <a:schemeClr val="bg1"/>
                    </a:solidFill>
                  </a:tcPr>
                </a:tc>
                <a:extLst>
                  <a:ext uri="{0D108BD9-81ED-4DB2-BD59-A6C34878D82A}">
                    <a16:rowId xmlns:a16="http://schemas.microsoft.com/office/drawing/2014/main" val="10000"/>
                  </a:ext>
                </a:extLst>
              </a:tr>
              <a:tr h="7944041">
                <a:tc>
                  <a:txBody>
                    <a:bodyPr/>
                    <a:lstStyle/>
                    <a:p>
                      <a:pPr marL="0" indent="0">
                        <a:buNone/>
                      </a:pPr>
                      <a:r>
                        <a:rPr lang="en-GB" sz="3200" dirty="0"/>
                        <a:t>The "Lighthouse</a:t>
                      </a:r>
                      <a:r>
                        <a:rPr lang="en-GB" sz="3200" b="1" dirty="0"/>
                        <a:t> </a:t>
                      </a:r>
                      <a:r>
                        <a:rPr lang="en-US" sz="3200" dirty="0"/>
                        <a:t>HIV+ teen club" started an HPV vaccination campaign for girls aged 10-14 years enrolled at Lighthouse in Lilongwe, Malawi. </a:t>
                      </a:r>
                      <a:r>
                        <a:rPr lang="en-GB" sz="3200" dirty="0"/>
                        <a:t>Due to misinformation and myths surrounding the vaccine none of the guardians agreed to vaccination initially. Following this, an awareness campaign was developed which involved a simple description of the HPV vaccine, its benefits and possible side effects. These were discussed with each guardian on phone and subsequently in person during a guardian awareness session. During this, also signed consent was obtained. In parallel, teens received age-adapted information about the vaccine and procedure. Vaccination side effects were actively monitored and guardians were encouraged to report side effects after returning home. A post-vaccination survey was conducted on a random subset (approx. 50%) of guardians on perception and experience of HPV vaccine using a questionnaire centring on knowledge, tolerance and satisfaction with vaccination service</a:t>
                      </a:r>
                      <a:endParaRPr lang="en-US" sz="3200" dirty="0"/>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pic>
        <p:nvPicPr>
          <p:cNvPr id="20" name="Picture 19" descr="Screen Shot 2023-11-27 at 16.17.41.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747206" y="11927305"/>
            <a:ext cx="13563600" cy="10164345"/>
          </a:xfrm>
          <a:prstGeom prst="rect">
            <a:avLst/>
          </a:prstGeom>
        </p:spPr>
      </p:pic>
      <p:pic>
        <p:nvPicPr>
          <p:cNvPr id="21" name="Picture 2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806" y="22933734"/>
            <a:ext cx="8839200" cy="8182879"/>
          </a:xfrm>
          <a:prstGeom prst="rect">
            <a:avLst/>
          </a:prstGeom>
        </p:spPr>
      </p:pic>
      <p:pic>
        <p:nvPicPr>
          <p:cNvPr id="22" name="Picture 21"/>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646593" y="22933734"/>
            <a:ext cx="5110013" cy="8182879"/>
          </a:xfrm>
          <a:prstGeom prst="rect">
            <a:avLst/>
          </a:prstGeom>
        </p:spPr>
      </p:pic>
      <p:graphicFrame>
        <p:nvGraphicFramePr>
          <p:cNvPr id="23" name="Table 22"/>
          <p:cNvGraphicFramePr>
            <a:graphicFrameLocks noGrp="1"/>
          </p:cNvGraphicFramePr>
          <p:nvPr>
            <p:extLst>
              <p:ext uri="{D42A27DB-BD31-4B8C-83A1-F6EECF244321}">
                <p14:modId xmlns:p14="http://schemas.microsoft.com/office/powerpoint/2010/main" val="3155749691"/>
              </p:ext>
            </p:extLst>
          </p:nvPr>
        </p:nvGraphicFramePr>
        <p:xfrm>
          <a:off x="15442406" y="22650417"/>
          <a:ext cx="14401800" cy="5765833"/>
        </p:xfrm>
        <a:graphic>
          <a:graphicData uri="http://schemas.openxmlformats.org/drawingml/2006/table">
            <a:tbl>
              <a:tblPr firstRow="1" bandRow="1">
                <a:tableStyleId>{5C22544A-7EE6-4342-B048-85BDC9FD1C3A}</a:tableStyleId>
              </a:tblPr>
              <a:tblGrid>
                <a:gridCol w="14401800">
                  <a:extLst>
                    <a:ext uri="{9D8B030D-6E8A-4147-A177-3AD203B41FA5}">
                      <a16:colId xmlns:a16="http://schemas.microsoft.com/office/drawing/2014/main" val="20000"/>
                    </a:ext>
                  </a:extLst>
                </a:gridCol>
              </a:tblGrid>
              <a:tr h="1198331">
                <a:tc>
                  <a:txBody>
                    <a:bodyPr/>
                    <a:lstStyle/>
                    <a:p>
                      <a:pPr algn="ctr"/>
                      <a:r>
                        <a:rPr lang="en-US" sz="6600" b="1" dirty="0">
                          <a:ln>
                            <a:noFill/>
                          </a:ln>
                          <a:solidFill>
                            <a:srgbClr val="7030A0"/>
                          </a:solidFill>
                        </a:rPr>
                        <a:t>Satisfaction and side effect interview</a:t>
                      </a:r>
                    </a:p>
                  </a:txBody>
                  <a:tcPr marL="84098" marR="84098" marT="89191" marB="89191" anchor="ctr">
                    <a:solidFill>
                      <a:schemeClr val="bg1"/>
                    </a:solidFill>
                  </a:tcPr>
                </a:tc>
                <a:extLst>
                  <a:ext uri="{0D108BD9-81ED-4DB2-BD59-A6C34878D82A}">
                    <a16:rowId xmlns:a16="http://schemas.microsoft.com/office/drawing/2014/main" val="10000"/>
                  </a:ext>
                </a:extLst>
              </a:tr>
              <a:tr h="2154469">
                <a:tc>
                  <a:txBody>
                    <a:bodyPr/>
                    <a:lstStyle/>
                    <a:p>
                      <a:pPr marL="0" indent="0">
                        <a:buNone/>
                      </a:pPr>
                      <a:r>
                        <a:rPr lang="en-GB" sz="3200" dirty="0"/>
                        <a:t>During questionnaire-guided interviews (n=44), 20/44 (45%) guardians reported to have had heard about HPV vaccine before and 98% knew that it protects against cervical cancer. 35 (80%) commented that they had received sufficient information about the vaccine before procedure; 20% however mentioned that they had received only minimal/not enough information. The vaccine tolerance was very high (95%); only two girls had side effects (one pain on injection site; one skin rash). Almost all (43/44 (98%)) would recommend the vaccine to other eligible girls. One guardian still believed that the vaccine could lead to sterility and withdrew her consent for any second dose. </a:t>
                      </a:r>
                      <a:endParaRPr lang="en-US" sz="3200" dirty="0"/>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2155895684"/>
              </p:ext>
            </p:extLst>
          </p:nvPr>
        </p:nvGraphicFramePr>
        <p:xfrm>
          <a:off x="15442406" y="29178249"/>
          <a:ext cx="14401800" cy="7467601"/>
        </p:xfrm>
        <a:graphic>
          <a:graphicData uri="http://schemas.openxmlformats.org/drawingml/2006/table">
            <a:tbl>
              <a:tblPr firstRow="1" bandRow="1">
                <a:tableStyleId>{5C22544A-7EE6-4342-B048-85BDC9FD1C3A}</a:tableStyleId>
              </a:tblPr>
              <a:tblGrid>
                <a:gridCol w="14401800">
                  <a:extLst>
                    <a:ext uri="{9D8B030D-6E8A-4147-A177-3AD203B41FA5}">
                      <a16:colId xmlns:a16="http://schemas.microsoft.com/office/drawing/2014/main" val="20000"/>
                    </a:ext>
                  </a:extLst>
                </a:gridCol>
              </a:tblGrid>
              <a:tr h="1679944">
                <a:tc>
                  <a:txBody>
                    <a:bodyPr/>
                    <a:lstStyle/>
                    <a:p>
                      <a:pPr algn="ctr"/>
                      <a:r>
                        <a:rPr lang="en-US" sz="6600" b="1" dirty="0">
                          <a:ln>
                            <a:noFill/>
                          </a:ln>
                          <a:solidFill>
                            <a:srgbClr val="7030A0"/>
                          </a:solidFill>
                        </a:rPr>
                        <a:t>Conclusions</a:t>
                      </a:r>
                    </a:p>
                  </a:txBody>
                  <a:tcPr marL="84098" marR="84098" marT="89191" marB="89191" anchor="ctr">
                    <a:solidFill>
                      <a:schemeClr val="bg1"/>
                    </a:solidFill>
                  </a:tcPr>
                </a:tc>
                <a:extLst>
                  <a:ext uri="{0D108BD9-81ED-4DB2-BD59-A6C34878D82A}">
                    <a16:rowId xmlns:a16="http://schemas.microsoft.com/office/drawing/2014/main" val="10000"/>
                  </a:ext>
                </a:extLst>
              </a:tr>
              <a:tr h="5787657">
                <a:tc>
                  <a:txBody>
                    <a:bodyPr/>
                    <a:lstStyle/>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After adequate information all guardians</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 and girls who participated in the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awareness sessions consented to HPV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vaccination.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Side effects are rare and the vaccine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was well tolerated. In the follow-up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interview the vaccine was generally </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well perceived among guardians and</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 only minimal vaccine hesitancy was</a:t>
                      </a:r>
                    </a:p>
                    <a:p>
                      <a:pPr marL="0" marR="0" indent="0" algn="l" defTabSz="4081169" rtl="0" eaLnBrk="1" fontAlgn="auto" latinLnBrk="0" hangingPunct="1">
                        <a:lnSpc>
                          <a:spcPct val="100000"/>
                        </a:lnSpc>
                        <a:spcBef>
                          <a:spcPts val="0"/>
                        </a:spcBef>
                        <a:spcAft>
                          <a:spcPts val="0"/>
                        </a:spcAft>
                        <a:buClrTx/>
                        <a:buSzTx/>
                        <a:buFontTx/>
                        <a:buNone/>
                        <a:tabLst/>
                        <a:defRPr/>
                      </a:pPr>
                      <a:r>
                        <a:rPr lang="en-US" sz="3200" dirty="0"/>
                        <a:t> encountered</a:t>
                      </a:r>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pic>
        <p:nvPicPr>
          <p:cNvPr id="25" name="Picture 2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3291006" y="31116613"/>
            <a:ext cx="6477000" cy="5529237"/>
          </a:xfrm>
          <a:prstGeom prst="rect">
            <a:avLst/>
          </a:prstGeom>
        </p:spPr>
      </p:pic>
      <p:graphicFrame>
        <p:nvGraphicFramePr>
          <p:cNvPr id="26" name="Table 25"/>
          <p:cNvGraphicFramePr>
            <a:graphicFrameLocks noGrp="1"/>
          </p:cNvGraphicFramePr>
          <p:nvPr>
            <p:extLst>
              <p:ext uri="{D42A27DB-BD31-4B8C-83A1-F6EECF244321}">
                <p14:modId xmlns:p14="http://schemas.microsoft.com/office/powerpoint/2010/main" val="3469650643"/>
              </p:ext>
            </p:extLst>
          </p:nvPr>
        </p:nvGraphicFramePr>
        <p:xfrm>
          <a:off x="431006" y="31769049"/>
          <a:ext cx="14325600" cy="3864717"/>
        </p:xfrm>
        <a:graphic>
          <a:graphicData uri="http://schemas.openxmlformats.org/drawingml/2006/table">
            <a:tbl>
              <a:tblPr firstRow="1" bandRow="1">
                <a:tableStyleId>{5C22544A-7EE6-4342-B048-85BDC9FD1C3A}</a:tableStyleId>
              </a:tblPr>
              <a:tblGrid>
                <a:gridCol w="14325600">
                  <a:extLst>
                    <a:ext uri="{9D8B030D-6E8A-4147-A177-3AD203B41FA5}">
                      <a16:colId xmlns:a16="http://schemas.microsoft.com/office/drawing/2014/main" val="20000"/>
                    </a:ext>
                  </a:extLst>
                </a:gridCol>
              </a:tblGrid>
              <a:tr h="1523468">
                <a:tc>
                  <a:txBody>
                    <a:bodyPr/>
                    <a:lstStyle/>
                    <a:p>
                      <a:pPr algn="ctr">
                        <a:spcBef>
                          <a:spcPts val="0"/>
                        </a:spcBef>
                      </a:pPr>
                      <a:r>
                        <a:rPr lang="en-US" sz="6600" b="1" dirty="0">
                          <a:ln>
                            <a:noFill/>
                          </a:ln>
                          <a:solidFill>
                            <a:srgbClr val="7030A0"/>
                          </a:solidFill>
                        </a:rPr>
                        <a:t>Study aim </a:t>
                      </a:r>
                    </a:p>
                  </a:txBody>
                  <a:tcPr marL="84098" marR="84098" marT="89191" marB="89191" anchor="ctr">
                    <a:solidFill>
                      <a:schemeClr val="bg1"/>
                    </a:solidFill>
                  </a:tcPr>
                </a:tc>
                <a:extLst>
                  <a:ext uri="{0D108BD9-81ED-4DB2-BD59-A6C34878D82A}">
                    <a16:rowId xmlns:a16="http://schemas.microsoft.com/office/drawing/2014/main" val="10000"/>
                  </a:ext>
                </a:extLst>
              </a:tr>
              <a:tr h="2341249">
                <a:tc>
                  <a:txBody>
                    <a:bodyPr/>
                    <a:lstStyle/>
                    <a:p>
                      <a:pPr marL="0" indent="0">
                        <a:buNone/>
                      </a:pPr>
                      <a:r>
                        <a:rPr lang="en-US" sz="3200" b="0" dirty="0">
                          <a:latin typeface="+mj-lt"/>
                        </a:rPr>
                        <a:t>To assess and improve acceptability and coverage</a:t>
                      </a:r>
                      <a:r>
                        <a:rPr lang="en-US" sz="3200" b="0" baseline="0" dirty="0">
                          <a:latin typeface="+mj-lt"/>
                        </a:rPr>
                        <a:t> of HPV vaccination </a:t>
                      </a:r>
                      <a:r>
                        <a:rPr kumimoji="0" lang="en-US" sz="3200" b="0" i="0" u="none" strike="noStrike" kern="1200" cap="none" spc="0" normalizeH="0" baseline="0" noProof="0" dirty="0">
                          <a:ln>
                            <a:noFill/>
                          </a:ln>
                          <a:solidFill>
                            <a:prstClr val="black"/>
                          </a:solidFill>
                          <a:effectLst/>
                          <a:uLnTx/>
                          <a:uFillTx/>
                          <a:latin typeface="+mj-lt"/>
                          <a:ea typeface="Calibri" panose="020F0502020204030204" pitchFamily="34" charset="0"/>
                          <a:cs typeface="Times New Roman" panose="02020603050405020304" pitchFamily="18" charset="0"/>
                        </a:rPr>
                        <a:t>among adolescent girls of 10-14 years accessing care at Lighthouse Teen Club</a:t>
                      </a:r>
                      <a:endParaRPr lang="en-US" sz="3200" b="0" dirty="0">
                        <a:latin typeface="+mj-lt"/>
                      </a:endParaRPr>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811538527"/>
              </p:ext>
            </p:extLst>
          </p:nvPr>
        </p:nvGraphicFramePr>
        <p:xfrm>
          <a:off x="431006" y="35633766"/>
          <a:ext cx="14325600" cy="5404787"/>
        </p:xfrm>
        <a:graphic>
          <a:graphicData uri="http://schemas.openxmlformats.org/drawingml/2006/table">
            <a:tbl>
              <a:tblPr firstRow="1" bandRow="1">
                <a:tableStyleId>{5C22544A-7EE6-4342-B048-85BDC9FD1C3A}</a:tableStyleId>
              </a:tblPr>
              <a:tblGrid>
                <a:gridCol w="14325600">
                  <a:extLst>
                    <a:ext uri="{9D8B030D-6E8A-4147-A177-3AD203B41FA5}">
                      <a16:colId xmlns:a16="http://schemas.microsoft.com/office/drawing/2014/main" val="20000"/>
                    </a:ext>
                  </a:extLst>
                </a:gridCol>
              </a:tblGrid>
              <a:tr h="1492408">
                <a:tc>
                  <a:txBody>
                    <a:bodyPr/>
                    <a:lstStyle/>
                    <a:p>
                      <a:pPr algn="ctr">
                        <a:spcBef>
                          <a:spcPts val="0"/>
                        </a:spcBef>
                      </a:pPr>
                      <a:r>
                        <a:rPr lang="en-US" sz="6600" b="1" dirty="0">
                          <a:ln>
                            <a:noFill/>
                          </a:ln>
                          <a:solidFill>
                            <a:srgbClr val="7030A0"/>
                          </a:solidFill>
                        </a:rPr>
                        <a:t>Methods</a:t>
                      </a:r>
                    </a:p>
                  </a:txBody>
                  <a:tcPr marL="84098" marR="84098" marT="89191" marB="89191" anchor="ctr">
                    <a:solidFill>
                      <a:schemeClr val="bg1"/>
                    </a:solidFill>
                  </a:tcPr>
                </a:tc>
                <a:extLst>
                  <a:ext uri="{0D108BD9-81ED-4DB2-BD59-A6C34878D82A}">
                    <a16:rowId xmlns:a16="http://schemas.microsoft.com/office/drawing/2014/main" val="10000"/>
                  </a:ext>
                </a:extLst>
              </a:tr>
              <a:tr h="3912379">
                <a:tc>
                  <a:txBody>
                    <a:bodyPr/>
                    <a:lstStyle/>
                    <a:p>
                      <a:pPr marL="0" indent="0">
                        <a:buNone/>
                      </a:pPr>
                      <a:r>
                        <a:rPr lang="en-US" sz="3200" b="1" dirty="0"/>
                        <a:t>Study design</a:t>
                      </a:r>
                      <a:r>
                        <a:rPr lang="en-US" sz="3200" b="1" baseline="0" dirty="0"/>
                        <a:t> - </a:t>
                      </a:r>
                      <a:r>
                        <a:rPr lang="en-US" sz="3200" dirty="0"/>
                        <a:t>Retrospective record review</a:t>
                      </a:r>
                    </a:p>
                    <a:p>
                      <a:pPr marL="0" indent="0">
                        <a:buNone/>
                      </a:pPr>
                      <a:r>
                        <a:rPr lang="en-US" sz="3200" b="1" dirty="0"/>
                        <a:t>Study setting</a:t>
                      </a:r>
                      <a:r>
                        <a:rPr lang="en-US" sz="3200" b="1" baseline="0" dirty="0"/>
                        <a:t> - </a:t>
                      </a:r>
                      <a:r>
                        <a:rPr lang="en-US" sz="3200" dirty="0"/>
                        <a:t>Lighthouse Trust –</a:t>
                      </a:r>
                      <a:r>
                        <a:rPr lang="en-US" sz="3200" dirty="0" err="1"/>
                        <a:t>Kamuzu</a:t>
                      </a:r>
                      <a:r>
                        <a:rPr lang="en-US" sz="3200" dirty="0"/>
                        <a:t> Central Hospital</a:t>
                      </a:r>
                    </a:p>
                    <a:p>
                      <a:pPr marL="0" indent="0">
                        <a:buNone/>
                      </a:pPr>
                      <a:r>
                        <a:rPr lang="en-US" sz="3200" b="1" dirty="0"/>
                        <a:t>Study population</a:t>
                      </a:r>
                      <a:r>
                        <a:rPr lang="en-US" sz="3200" b="1" baseline="0" dirty="0"/>
                        <a:t> - </a:t>
                      </a:r>
                      <a:r>
                        <a:rPr lang="en-US" sz="3200" dirty="0"/>
                        <a:t>Adolescent girls of age 10 to 14 years</a:t>
                      </a:r>
                    </a:p>
                    <a:p>
                      <a:pPr marL="0" indent="0">
                        <a:buNone/>
                      </a:pPr>
                      <a:r>
                        <a:rPr lang="en-US" sz="3200" b="1" dirty="0"/>
                        <a:t>Study period</a:t>
                      </a:r>
                      <a:r>
                        <a:rPr lang="en-US" sz="3200" b="1" baseline="0" dirty="0"/>
                        <a:t> - </a:t>
                      </a:r>
                      <a:r>
                        <a:rPr lang="en-US" sz="3200" dirty="0"/>
                        <a:t>October 2022 – November 2023</a:t>
                      </a:r>
                    </a:p>
                    <a:p>
                      <a:pPr marL="0" indent="0">
                        <a:buNone/>
                      </a:pPr>
                      <a:r>
                        <a:rPr lang="en-US" sz="3200" b="1" dirty="0"/>
                        <a:t>Data sources</a:t>
                      </a:r>
                      <a:r>
                        <a:rPr lang="en-US" sz="3200" b="1" baseline="0" dirty="0"/>
                        <a:t> - </a:t>
                      </a:r>
                      <a:r>
                        <a:rPr lang="en-US" sz="3200" dirty="0"/>
                        <a:t>Data extracted from adolescent clinic records and adolescent preventive database</a:t>
                      </a:r>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graphicFrame>
        <p:nvGraphicFramePr>
          <p:cNvPr id="28" name="Table 27"/>
          <p:cNvGraphicFramePr>
            <a:graphicFrameLocks noGrp="1"/>
          </p:cNvGraphicFramePr>
          <p:nvPr>
            <p:extLst>
              <p:ext uri="{D42A27DB-BD31-4B8C-83A1-F6EECF244321}">
                <p14:modId xmlns:p14="http://schemas.microsoft.com/office/powerpoint/2010/main" val="1271854737"/>
              </p:ext>
            </p:extLst>
          </p:nvPr>
        </p:nvGraphicFramePr>
        <p:xfrm>
          <a:off x="15442406" y="37484050"/>
          <a:ext cx="14325600" cy="3615824"/>
        </p:xfrm>
        <a:graphic>
          <a:graphicData uri="http://schemas.openxmlformats.org/drawingml/2006/table">
            <a:tbl>
              <a:tblPr firstRow="1" bandRow="1">
                <a:tableStyleId>{5C22544A-7EE6-4342-B048-85BDC9FD1C3A}</a:tableStyleId>
              </a:tblPr>
              <a:tblGrid>
                <a:gridCol w="14325600">
                  <a:extLst>
                    <a:ext uri="{9D8B030D-6E8A-4147-A177-3AD203B41FA5}">
                      <a16:colId xmlns:a16="http://schemas.microsoft.com/office/drawing/2014/main" val="20000"/>
                    </a:ext>
                  </a:extLst>
                </a:gridCol>
              </a:tblGrid>
              <a:tr h="1330291">
                <a:tc>
                  <a:txBody>
                    <a:bodyPr/>
                    <a:lstStyle/>
                    <a:p>
                      <a:pPr algn="ctr"/>
                      <a:r>
                        <a:rPr lang="en-US" sz="6600" b="1" kern="1200" dirty="0">
                          <a:ln>
                            <a:noFill/>
                          </a:ln>
                          <a:solidFill>
                            <a:srgbClr val="7030A0"/>
                          </a:solidFill>
                          <a:latin typeface="+mn-lt"/>
                          <a:ea typeface="+mn-ea"/>
                          <a:cs typeface="+mn-cs"/>
                        </a:rPr>
                        <a:t>Affiliations</a:t>
                      </a:r>
                    </a:p>
                  </a:txBody>
                  <a:tcPr marL="84098" marR="84098" marT="89191" marB="89191" anchor="ctr">
                    <a:solidFill>
                      <a:schemeClr val="bg1"/>
                    </a:solidFill>
                  </a:tcPr>
                </a:tc>
                <a:extLst>
                  <a:ext uri="{0D108BD9-81ED-4DB2-BD59-A6C34878D82A}">
                    <a16:rowId xmlns:a16="http://schemas.microsoft.com/office/drawing/2014/main" val="10000"/>
                  </a:ext>
                </a:extLst>
              </a:tr>
              <a:tr h="2285533">
                <a:tc>
                  <a:txBody>
                    <a:bodyPr/>
                    <a:lstStyle/>
                    <a:p>
                      <a:pPr marL="0" marR="0" indent="0" algn="l" defTabSz="4081169" rtl="0" eaLnBrk="1" fontAlgn="auto" latinLnBrk="0" hangingPunct="1">
                        <a:lnSpc>
                          <a:spcPct val="100000"/>
                        </a:lnSpc>
                        <a:spcBef>
                          <a:spcPts val="0"/>
                        </a:spcBef>
                        <a:spcAft>
                          <a:spcPts val="0"/>
                        </a:spcAft>
                        <a:buClrTx/>
                        <a:buSzTx/>
                        <a:buFontTx/>
                        <a:buNone/>
                        <a:tabLst/>
                        <a:defRPr/>
                      </a:pPr>
                      <a:r>
                        <a:rPr lang="en-US" sz="2800" kern="1200" baseline="30000" dirty="0">
                          <a:solidFill>
                            <a:schemeClr val="dk1"/>
                          </a:solidFill>
                          <a:effectLst/>
                          <a:latin typeface="+mn-lt"/>
                          <a:ea typeface="+mn-ea"/>
                          <a:cs typeface="+mn-cs"/>
                        </a:rPr>
                        <a:t>1</a:t>
                      </a:r>
                      <a:r>
                        <a:rPr lang="en-US" sz="2800" kern="1200" baseline="0" dirty="0">
                          <a:solidFill>
                            <a:schemeClr val="dk1"/>
                          </a:solidFill>
                          <a:effectLst/>
                          <a:latin typeface="+mn-lt"/>
                          <a:ea typeface="+mn-ea"/>
                          <a:cs typeface="+mn-cs"/>
                        </a:rPr>
                        <a:t>Lighthouse Trust, Lilongwe, Malawi, The Malawi </a:t>
                      </a:r>
                      <a:r>
                        <a:rPr lang="en-US" sz="2800" kern="1200" baseline="0" dirty="0" err="1">
                          <a:solidFill>
                            <a:schemeClr val="dk1"/>
                          </a:solidFill>
                          <a:effectLst/>
                          <a:latin typeface="+mn-lt"/>
                          <a:ea typeface="+mn-ea"/>
                          <a:cs typeface="+mn-cs"/>
                        </a:rPr>
                        <a:t>Extendedn</a:t>
                      </a:r>
                      <a:r>
                        <a:rPr lang="en-US" sz="2800" kern="1200" baseline="0" dirty="0">
                          <a:solidFill>
                            <a:schemeClr val="dk1"/>
                          </a:solidFill>
                          <a:effectLst/>
                          <a:latin typeface="+mn-lt"/>
                          <a:ea typeface="+mn-ea"/>
                          <a:cs typeface="+mn-cs"/>
                        </a:rPr>
                        <a:t> Program on Immunizations, </a:t>
                      </a:r>
                      <a:r>
                        <a:rPr lang="en-US" sz="2800" kern="1200" baseline="0" dirty="0" err="1">
                          <a:solidFill>
                            <a:schemeClr val="dk1"/>
                          </a:solidFill>
                          <a:effectLst/>
                          <a:latin typeface="+mn-lt"/>
                          <a:ea typeface="+mn-ea"/>
                          <a:cs typeface="+mn-cs"/>
                        </a:rPr>
                        <a:t>lilongwe</a:t>
                      </a:r>
                      <a:r>
                        <a:rPr lang="en-US" sz="2800" kern="1200" baseline="0" dirty="0">
                          <a:solidFill>
                            <a:schemeClr val="dk1"/>
                          </a:solidFill>
                          <a:effectLst/>
                          <a:latin typeface="+mn-lt"/>
                          <a:ea typeface="+mn-ea"/>
                          <a:cs typeface="+mn-cs"/>
                        </a:rPr>
                        <a:t> Malawi  </a:t>
                      </a:r>
                      <a:r>
                        <a:rPr lang="en-US" sz="2800" kern="1200" baseline="30000" dirty="0">
                          <a:solidFill>
                            <a:schemeClr val="dk1"/>
                          </a:solidFill>
                          <a:effectLst/>
                          <a:latin typeface="+mn-lt"/>
                          <a:ea typeface="+mn-ea"/>
                          <a:cs typeface="+mn-cs"/>
                        </a:rPr>
                        <a:t>3</a:t>
                      </a:r>
                      <a:r>
                        <a:rPr lang="en-US" sz="2800" kern="1200" baseline="0" dirty="0">
                          <a:solidFill>
                            <a:schemeClr val="dk1"/>
                          </a:solidFill>
                          <a:effectLst/>
                          <a:latin typeface="+mn-lt"/>
                          <a:ea typeface="+mn-ea"/>
                          <a:cs typeface="+mn-cs"/>
                        </a:rPr>
                        <a:t>International Training and Education Center for Health, University of Washington, Seattle, WA, United States</a:t>
                      </a:r>
                      <a:endParaRPr lang="en-US" sz="2800" baseline="0" dirty="0"/>
                    </a:p>
                  </a:txBody>
                  <a:tcPr marL="84098" marR="84098" marT="89191" marB="89191">
                    <a:solidFill>
                      <a:schemeClr val="bg1"/>
                    </a:solid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AIDS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250929fa-9806-4449-af20-7947085fa170" xsi:nil="true"/>
    <lcf76f155ced4ddcb4097134ff3c332f xmlns="21d4e6fb-9d12-4ec1-abec-688feafe814f">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5AA8B93E3C0C54882DD00A936CC00FE" ma:contentTypeVersion="17" ma:contentTypeDescription="Create a new document." ma:contentTypeScope="" ma:versionID="2f7f996b7903c603f4ed4598d8fa9454">
  <xsd:schema xmlns:xsd="http://www.w3.org/2001/XMLSchema" xmlns:xs="http://www.w3.org/2001/XMLSchema" xmlns:p="http://schemas.microsoft.com/office/2006/metadata/properties" xmlns:ns2="21d4e6fb-9d12-4ec1-abec-688feafe814f" xmlns:ns3="250929fa-9806-4449-af20-7947085fa170" targetNamespace="http://schemas.microsoft.com/office/2006/metadata/properties" ma:root="true" ma:fieldsID="f89206fd4a7459b096bc692614f8224f" ns2:_="" ns3:_="">
    <xsd:import namespace="21d4e6fb-9d12-4ec1-abec-688feafe814f"/>
    <xsd:import namespace="250929fa-9806-4449-af20-7947085fa17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d4e6fb-9d12-4ec1-abec-688feafe81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8752f36-f899-4024-97aa-312620fde4b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0929fa-9806-4449-af20-7947085fa17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8963c6f-ee03-4b2a-8221-928f9d265193}" ma:internalName="TaxCatchAll" ma:showField="CatchAllData" ma:web="250929fa-9806-4449-af20-7947085fa17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DE89B6-1456-4689-B3C9-D85CCB53A7C7}">
  <ds:schemaRefs>
    <ds:schemaRef ds:uri="http://schemas.microsoft.com/office/2006/metadata/properties"/>
    <ds:schemaRef ds:uri="http://schemas.microsoft.com/office/infopath/2007/PartnerControls"/>
    <ds:schemaRef ds:uri="250929fa-9806-4449-af20-7947085fa170"/>
    <ds:schemaRef ds:uri="21d4e6fb-9d12-4ec1-abec-688feafe814f"/>
  </ds:schemaRefs>
</ds:datastoreItem>
</file>

<file path=customXml/itemProps2.xml><?xml version="1.0" encoding="utf-8"?>
<ds:datastoreItem xmlns:ds="http://schemas.openxmlformats.org/officeDocument/2006/customXml" ds:itemID="{D3517BCB-948F-4E61-BEBE-B8EE22DCE4C1}">
  <ds:schemaRefs>
    <ds:schemaRef ds:uri="http://schemas.microsoft.com/sharepoint/v3/contenttype/forms"/>
  </ds:schemaRefs>
</ds:datastoreItem>
</file>

<file path=customXml/itemProps3.xml><?xml version="1.0" encoding="utf-8"?>
<ds:datastoreItem xmlns:ds="http://schemas.openxmlformats.org/officeDocument/2006/customXml" ds:itemID="{10F53A28-F7EE-4FA0-81BE-0569965243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d4e6fb-9d12-4ec1-abec-688feafe814f"/>
    <ds:schemaRef ds:uri="250929fa-9806-4449-af20-7947085fa17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IPHASA-2023-e-poster-template</Template>
  <TotalTime>70</TotalTime>
  <Words>688</Words>
  <Application>Microsoft Office PowerPoint</Application>
  <PresentationFormat>Custom</PresentationFormat>
  <Paragraphs>40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AIDS2022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Jexler</dc:creator>
  <cp:lastModifiedBy>Christine Kiruthu Kamamia</cp:lastModifiedBy>
  <cp:revision>12</cp:revision>
  <dcterms:created xsi:type="dcterms:W3CDTF">2023-11-16T10:48:38Z</dcterms:created>
  <dcterms:modified xsi:type="dcterms:W3CDTF">2023-11-29T11:10:16Z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0x01010025AA8B93E3C0C54882DD00A936CC00FE</vt:lpwstr>
  </property>
  <property fmtid="{D5CDD505-2E9C-101B-9397-08002B2CF9AE}" pid="3" name="MediaServiceImageTags">
    <vt:lpwstr/>
  </property>
</Properties>
</file>