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384" autoAdjust="0"/>
  </p:normalViewPr>
  <p:slideViewPr>
    <p:cSldViewPr snapToGrid="0">
      <p:cViewPr varScale="1">
        <p:scale>
          <a:sx n="13" d="100"/>
          <a:sy n="13" d="100"/>
        </p:scale>
        <p:origin x="30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4800" b="1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en-US" sz="4800" b="1" i="0" u="none" strike="noStrike" kern="1200" cap="none" spc="0" baseline="0" dirty="0">
                <a:solidFill>
                  <a:srgbClr val="595959"/>
                </a:solidFill>
                <a:uFillTx/>
                <a:latin typeface="Calibri"/>
              </a:rPr>
              <a:t>Implementation Hospitals per State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v>Number of Hospitals</c:v>
          </c:tx>
          <c:dPt>
            <c:idx val="0"/>
            <c:bubble3D val="0"/>
            <c:spPr>
              <a:solidFill>
                <a:srgbClr val="05B050"/>
              </a:solidFill>
              <a:ln w="25402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1F8-3A44-BE4C-B726242C6BD8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25402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1F8-3A44-BE4C-B726242C6BD8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 w="25402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1F8-3A44-BE4C-B726242C6B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80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Lit>
              <c:ptCount val="3"/>
              <c:pt idx="0">
                <c:v>Bayelsa</c:v>
              </c:pt>
              <c:pt idx="1">
                <c:v>Edo</c:v>
              </c:pt>
              <c:pt idx="2">
                <c:v>Lagos</c:v>
              </c:pt>
            </c:strLit>
          </c:cat>
          <c:val>
            <c:numLit>
              <c:formatCode>General</c:formatCode>
              <c:ptCount val="3"/>
              <c:pt idx="0">
                <c:v>20</c:v>
              </c:pt>
              <c:pt idx="1">
                <c:v>24</c:v>
              </c:pt>
              <c:pt idx="2">
                <c:v>51</c:v>
              </c:pt>
            </c:numLit>
          </c:val>
          <c:extLst>
            <c:ext xmlns:c16="http://schemas.microsoft.com/office/drawing/2014/chart" uri="{C3380CC4-5D6E-409C-BE32-E72D297353CC}">
              <c16:uniqueId val="{00000000-A1F8-3A44-BE4C-B726242C6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40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en-NG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2800" b="0" i="0" u="none" strike="noStrike" kern="1200" baseline="0">
          <a:solidFill>
            <a:srgbClr val="000000"/>
          </a:solidFill>
          <a:latin typeface="Calibri"/>
        </a:defRPr>
      </a:pPr>
      <a:endParaRPr lang="en-N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4800" b="1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en-US" sz="4800" b="1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Cohort Size per Period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Total HIV-Infected Children</c:v>
          </c:tx>
          <c:spPr>
            <a:solidFill>
              <a:srgbClr val="05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28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3"/>
              <c:pt idx="0">
                <c:v>January - June 2022</c:v>
              </c:pt>
              <c:pt idx="1">
                <c:v>July - December 2022</c:v>
              </c:pt>
              <c:pt idx="2">
                <c:v>January - June 2023</c:v>
              </c:pt>
            </c:strLit>
          </c:cat>
          <c:val>
            <c:numLit>
              <c:formatCode>General</c:formatCode>
              <c:ptCount val="3"/>
              <c:pt idx="0">
                <c:v>3101</c:v>
              </c:pt>
              <c:pt idx="1">
                <c:v>3314</c:v>
              </c:pt>
              <c:pt idx="2">
                <c:v>3505</c:v>
              </c:pt>
            </c:numLit>
          </c:val>
          <c:extLst>
            <c:ext xmlns:c16="http://schemas.microsoft.com/office/drawing/2014/chart" uri="{C3380CC4-5D6E-409C-BE32-E72D297353CC}">
              <c16:uniqueId val="{00000000-26B2-9C46-BE65-811348B7183D}"/>
            </c:ext>
          </c:extLst>
        </c:ser>
        <c:ser>
          <c:idx val="1"/>
          <c:order val="1"/>
          <c:tx>
            <c:v>Sample Size</c:v>
          </c:tx>
          <c:spPr>
            <a:solidFill>
              <a:schemeClr val="accent4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28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3"/>
              <c:pt idx="0">
                <c:v>January - June 2022</c:v>
              </c:pt>
              <c:pt idx="1">
                <c:v>July - December 2022</c:v>
              </c:pt>
              <c:pt idx="2">
                <c:v>January - June 2023</c:v>
              </c:pt>
            </c:strLit>
          </c:cat>
          <c:val>
            <c:numLit>
              <c:formatCode>General</c:formatCode>
              <c:ptCount val="3"/>
              <c:pt idx="0">
                <c:v>547</c:v>
              </c:pt>
              <c:pt idx="1">
                <c:v>553</c:v>
              </c:pt>
              <c:pt idx="2">
                <c:v>558</c:v>
              </c:pt>
            </c:numLit>
          </c:val>
          <c:extLst>
            <c:ext xmlns:c16="http://schemas.microsoft.com/office/drawing/2014/chart" uri="{C3380CC4-5D6E-409C-BE32-E72D297353CC}">
              <c16:uniqueId val="{00000001-26B2-9C46-BE65-811348B71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826843184"/>
        <c:axId val="1826840752"/>
      </c:barChart>
      <c:valAx>
        <c:axId val="1826840752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826843184"/>
        <c:crosses val="autoZero"/>
        <c:crossBetween val="between"/>
      </c:valAx>
      <c:catAx>
        <c:axId val="1826843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8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en-NG"/>
          </a:p>
        </c:txPr>
        <c:crossAx val="182684075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28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en-NG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2800" b="0" i="0" u="none" strike="noStrike" kern="1200" baseline="0">
          <a:solidFill>
            <a:srgbClr val="000000"/>
          </a:solidFill>
          <a:latin typeface="Calibri"/>
        </a:defRPr>
      </a:pPr>
      <a:endParaRPr lang="en-NG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4">
            <a:extLst>
              <a:ext uri="{FF2B5EF4-FFF2-40B4-BE49-F238E27FC236}">
                <a16:creationId xmlns:a16="http://schemas.microsoft.com/office/drawing/2014/main" id="{9F1B746D-FC50-2B6F-3356-F08981301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990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D938C5-69E7-FF09-E038-B5D6C89C8D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30275207" cy="2008058"/>
          </a:xfrm>
          <a:prstGeom prst="rect">
            <a:avLst/>
          </a:prstGeom>
          <a:solidFill>
            <a:srgbClr val="8C1CA1"/>
          </a:solidFill>
          <a:ln>
            <a:noFill/>
          </a:ln>
        </p:spPr>
        <p:txBody>
          <a:bodyPr vert="horz" wrap="square" lIns="1079997" tIns="719998" rIns="1079997" bIns="719998" anchor="ctr" anchorCtr="0" compatLnSpc="1"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7731B-6689-C6DE-7611-A5DD675350E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90043" y="3298734"/>
            <a:ext cx="26112374" cy="271585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CA5D030A-3C65-1419-471E-0A13DE0C2AC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7657545" y="41290381"/>
            <a:ext cx="2498104" cy="14025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11">
            <a:extLst>
              <a:ext uri="{FF2B5EF4-FFF2-40B4-BE49-F238E27FC236}">
                <a16:creationId xmlns:a16="http://schemas.microsoft.com/office/drawing/2014/main" id="{4B12F952-C6C2-743A-ADB2-7423727ED0EC}"/>
              </a:ext>
            </a:extLst>
          </p:cNvPr>
          <p:cNvSpPr txBox="1"/>
          <p:nvPr/>
        </p:nvSpPr>
        <p:spPr>
          <a:xfrm>
            <a:off x="3167746" y="41899115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FB8F4A3A-D5AB-5DDC-DCD7-A032D8572415}"/>
              </a:ext>
            </a:extLst>
          </p:cNvPr>
          <p:cNvSpPr txBox="1"/>
          <p:nvPr/>
        </p:nvSpPr>
        <p:spPr>
          <a:xfrm>
            <a:off x="0" y="41401215"/>
            <a:ext cx="30275217" cy="14025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79997" tIns="0" rIns="1079997" bIns="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Presented at IPHASA 2023 – the 2nd International Paediatric HIV Symposium in Africa  •  12-14 December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marL="0" marR="0" lvl="0" indent="0" algn="l" defTabSz="2270638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1" i="0" u="none" strike="noStrike" kern="1200" cap="none" spc="0" baseline="0">
          <a:solidFill>
            <a:srgbClr val="FFFFFF"/>
          </a:solidFill>
          <a:uFillTx/>
          <a:latin typeface="Verdana" pitchFamily="34"/>
          <a:ea typeface="Verdana" pitchFamily="34"/>
          <a:cs typeface="Verdana" pitchFamily="34"/>
        </a:defRPr>
      </a:lvl1pPr>
    </p:titleStyle>
    <p:bodyStyle>
      <a:lvl1pPr marL="342900" marR="0" lvl="0" indent="-126900" algn="l" defTabSz="359999" rtl="0" fontAlgn="auto" hangingPunct="1">
        <a:lnSpc>
          <a:spcPct val="120000"/>
        </a:lnSpc>
        <a:spcBef>
          <a:spcPts val="2485"/>
        </a:spcBef>
        <a:spcAft>
          <a:spcPts val="0"/>
        </a:spcAft>
        <a:buSzPct val="100000"/>
        <a:buFont typeface="Arial" pitchFamily="34"/>
        <a:buChar char="•"/>
        <a:tabLst>
          <a:tab pos="359999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1pPr>
      <a:lvl2pPr marL="1478219" marR="0" lvl="1" indent="-126900" algn="l" defTabSz="359999" rtl="0" fontAlgn="auto" hangingPunct="1">
        <a:lnSpc>
          <a:spcPct val="120000"/>
        </a:lnSpc>
        <a:spcBef>
          <a:spcPts val="1240"/>
        </a:spcBef>
        <a:spcAft>
          <a:spcPts val="0"/>
        </a:spcAft>
        <a:buSzPct val="100000"/>
        <a:buFont typeface="Arial" pitchFamily="34"/>
        <a:buChar char="•"/>
        <a:tabLst>
          <a:tab pos="360000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2pPr>
      <a:lvl3pPr marL="2613538" marR="0" lvl="2" indent="-126900" algn="l" defTabSz="359999" rtl="0" fontAlgn="auto" hangingPunct="1">
        <a:lnSpc>
          <a:spcPct val="120000"/>
        </a:lnSpc>
        <a:spcBef>
          <a:spcPts val="1240"/>
        </a:spcBef>
        <a:spcAft>
          <a:spcPts val="0"/>
        </a:spcAft>
        <a:buSzPct val="100000"/>
        <a:buFont typeface="Arial" pitchFamily="34"/>
        <a:buChar char="•"/>
        <a:tabLst>
          <a:tab pos="360000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3pPr>
      <a:lvl4pPr marL="3748857" marR="0" lvl="3" indent="-126900" algn="l" defTabSz="359999" rtl="0" fontAlgn="auto" hangingPunct="1">
        <a:lnSpc>
          <a:spcPct val="120000"/>
        </a:lnSpc>
        <a:spcBef>
          <a:spcPts val="1240"/>
        </a:spcBef>
        <a:spcAft>
          <a:spcPts val="0"/>
        </a:spcAft>
        <a:buSzPct val="100000"/>
        <a:buFont typeface="Arial" pitchFamily="34"/>
        <a:buChar char="•"/>
        <a:tabLst>
          <a:tab pos="360000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4pPr>
      <a:lvl5pPr marL="4884176" marR="0" lvl="4" indent="-126900" algn="l" defTabSz="359999" rtl="0" fontAlgn="auto" hangingPunct="1">
        <a:lnSpc>
          <a:spcPct val="120000"/>
        </a:lnSpc>
        <a:spcBef>
          <a:spcPts val="1240"/>
        </a:spcBef>
        <a:spcAft>
          <a:spcPts val="0"/>
        </a:spcAft>
        <a:buSzPct val="100000"/>
        <a:buFont typeface="Arial" pitchFamily="34"/>
        <a:buChar char="•"/>
        <a:tabLst>
          <a:tab pos="360000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E0DC922-A602-50A6-14B4-DE0285376658}"/>
              </a:ext>
            </a:extLst>
          </p:cNvPr>
          <p:cNvSpPr/>
          <p:nvPr/>
        </p:nvSpPr>
        <p:spPr>
          <a:xfrm>
            <a:off x="14630400" y="19174898"/>
            <a:ext cx="14630400" cy="108385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1C09DF-49F1-EF3C-D92F-D5C0327E14F6}"/>
              </a:ext>
            </a:extLst>
          </p:cNvPr>
          <p:cNvSpPr/>
          <p:nvPr/>
        </p:nvSpPr>
        <p:spPr>
          <a:xfrm>
            <a:off x="14630400" y="30806663"/>
            <a:ext cx="14630400" cy="9536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B9D56881-E4CA-A8C5-4375-178A62304756}"/>
              </a:ext>
            </a:extLst>
          </p:cNvPr>
          <p:cNvSpPr txBox="1"/>
          <p:nvPr/>
        </p:nvSpPr>
        <p:spPr>
          <a:xfrm>
            <a:off x="1046301" y="8048557"/>
            <a:ext cx="28214497" cy="42682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0" cap="none" spc="0" baseline="0" dirty="0">
                <a:solidFill>
                  <a:srgbClr val="05B050"/>
                </a:solidFill>
                <a:uFillTx/>
                <a:latin typeface="Verdana" pitchFamily="34"/>
                <a:ea typeface="Verdana" pitchFamily="34"/>
              </a:rPr>
              <a:t>Background</a:t>
            </a:r>
            <a:endParaRPr lang="en-US" sz="4000" b="1" i="0" u="none" strike="noStrike" kern="1200" cap="none" spc="0" baseline="0" dirty="0">
              <a:solidFill>
                <a:srgbClr val="05B050"/>
              </a:solidFill>
              <a:uFillTx/>
              <a:latin typeface="Verdana" pitchFamily="34"/>
              <a:ea typeface="Verdana" pitchFamily="34"/>
            </a:endParaRPr>
          </a:p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To achieve HIV epidemic control by 2030 in line with UNAIDS targets, it is critical that no subpopulation is left behind across the 95-95-95 paradigm. The USAID-funded project, Accelerating Control of HIV/AIDS Epidemic (ACE)-cluster 6 implemented the Pediatric Blended Performance Assessment Approach (P-BPAA) to improve the quality of care for children accessing ART at supported facilities and thereby improve their clinical outcomes. We aim to establish how the use of the P-BPAA tool has helped in improving the quality of care of pediatric patients in selected hospitals within Southern Nigeria.</a:t>
            </a:r>
            <a:endParaRPr lang="en-NG" sz="40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Times New Roman" pitchFamily="18"/>
            </a:endParaRPr>
          </a:p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b="0" i="0" u="none" strike="noStrike" kern="1200" cap="none" spc="0" baseline="0" dirty="0">
              <a:solidFill>
                <a:srgbClr val="000000"/>
              </a:solidFill>
              <a:uFillTx/>
              <a:latin typeface="Verdana" pitchFamily="34"/>
              <a:ea typeface="Verdana" pitchFamily="34"/>
            </a:endParaRPr>
          </a:p>
        </p:txBody>
      </p:sp>
      <p:sp>
        <p:nvSpPr>
          <p:cNvPr id="3" name="Title 31">
            <a:extLst>
              <a:ext uri="{FF2B5EF4-FFF2-40B4-BE49-F238E27FC236}">
                <a16:creationId xmlns:a16="http://schemas.microsoft.com/office/drawing/2014/main" id="{1BFD1E9B-0D46-2D76-8CC5-F7E2B10506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461662"/>
            <a:ext cx="30275207" cy="2931386"/>
          </a:xfrm>
          <a:solidFill>
            <a:srgbClr val="05B050"/>
          </a:solidFill>
        </p:spPr>
        <p:txBody>
          <a:bodyPr/>
          <a:lstStyle/>
          <a:p>
            <a:pPr lvl="0" algn="ctr">
              <a:lnSpc>
                <a:spcPct val="100000"/>
              </a:lnSpc>
            </a:pPr>
            <a:r>
              <a:rPr lang="en-US" sz="4800" dirty="0">
                <a:cs typeface="Times New Roman" pitchFamily="18"/>
              </a:rPr>
              <a:t>Pediatric Blended Performance Assessment Approach (P-BPAA): Measuring and Improving the Quality of Pediatric HIV Care in Southern Nigeria.</a:t>
            </a:r>
            <a:endParaRPr lang="en-NG" sz="480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8A5419CF-D431-6368-C5CC-42C4B75E552A}"/>
              </a:ext>
            </a:extLst>
          </p:cNvPr>
          <p:cNvSpPr txBox="1"/>
          <p:nvPr/>
        </p:nvSpPr>
        <p:spPr>
          <a:xfrm>
            <a:off x="1046302" y="13617537"/>
            <a:ext cx="28214498" cy="42682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1200" cap="none" spc="0" baseline="0" dirty="0">
                <a:solidFill>
                  <a:srgbClr val="05B050"/>
                </a:solidFill>
                <a:uFillTx/>
                <a:latin typeface="Verdana" pitchFamily="34"/>
                <a:ea typeface="Verdana" pitchFamily="34"/>
              </a:rPr>
              <a:t>Methods</a:t>
            </a:r>
          </a:p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Pediatric BPAA, a performance measurement and continuous quality improvement (CQI), was adapted from the U.S. HIVQUAL model, and the Site Improvement Monitoring System (SIMS) tool – a PEPFAR monitoring tool, incorporating Nigeria HIV national guidelines as standards. In each of ninety-five pilot-site hospitals in Southern Nigeria in 2022–2023, clinical data abstracted from patient records were used to identify priority areas for CQI.</a:t>
            </a:r>
            <a:endParaRPr lang="en-NG" sz="40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Times New Roman" pitchFamily="18"/>
            </a:endParaRPr>
          </a:p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b="1" i="0" u="none" strike="noStrike" kern="1200" cap="none" spc="0" baseline="0" dirty="0">
              <a:solidFill>
                <a:srgbClr val="8C1CA1"/>
              </a:solidFill>
              <a:uFillTx/>
              <a:latin typeface="Verdana" pitchFamily="34"/>
              <a:ea typeface="Verdana" pitchFamily="34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2F2FF77-D4C7-9274-3396-7A6D9FEFBC8F}"/>
              </a:ext>
            </a:extLst>
          </p:cNvPr>
          <p:cNvSpPr txBox="1"/>
          <p:nvPr/>
        </p:nvSpPr>
        <p:spPr>
          <a:xfrm>
            <a:off x="1046302" y="19280279"/>
            <a:ext cx="13081178" cy="143094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1200" cap="none" spc="0" baseline="0" dirty="0">
                <a:solidFill>
                  <a:srgbClr val="05B050"/>
                </a:solidFill>
                <a:uFillTx/>
                <a:latin typeface="Verdana" pitchFamily="34"/>
                <a:ea typeface="Verdana" pitchFamily="34"/>
              </a:rPr>
              <a:t>Results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At the ninety-five hospitals supported within the three states, 3101 HIV-infected children less than 15 years of age were cared for between January – June 2022; 3,314 between July – December 2022, and 3,505 between January – June 2023 – of whom 547, 553, and 558, respectively, were selected for chart abstraction considering the confidence level of 99% and margin of error of 5%. Of the eligible, ≥ 95% received clinical monitoring, bi-annual viral load monitoring, ART, and medication adherence and growth monitoring; about 80% know their HIV status. The following quality indicators - Management of Antiretroviral (ARV) Therapy, Viral load monitoring, and HIV disclosure with a score ≤ 65% in the first half of 2022 had a great improvement (p &lt;0.05) in the second half of 2022 and the first half of 2023 following the implementation of the CQI activities. This aided the improvement of the retention rate and viral suppression with ≥ 95% outcomes seen in all the charts reviewed.</a:t>
            </a:r>
            <a:endParaRPr lang="en-NG" sz="40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Times New Roman" pitchFamily="18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6F449D2D-89C1-9DBA-5896-C2174F1E11F6}"/>
              </a:ext>
            </a:extLst>
          </p:cNvPr>
          <p:cNvSpPr txBox="1"/>
          <p:nvPr/>
        </p:nvSpPr>
        <p:spPr>
          <a:xfrm>
            <a:off x="1046302" y="34755206"/>
            <a:ext cx="12378251" cy="59879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0" cap="none" spc="0" baseline="0" dirty="0">
                <a:solidFill>
                  <a:srgbClr val="05B050"/>
                </a:solidFill>
                <a:uFillTx/>
                <a:latin typeface="Verdana"/>
                <a:ea typeface="IAS Ribbon Sans Bold" pitchFamily="2"/>
              </a:rPr>
              <a:t>Conclusion</a:t>
            </a:r>
            <a:endParaRPr lang="en-US" sz="4000" b="1" i="0" u="none" strike="noStrike" kern="1200" cap="none" spc="0" baseline="0" dirty="0">
              <a:solidFill>
                <a:srgbClr val="05B050"/>
              </a:solidFill>
              <a:uFillTx/>
              <a:latin typeface="Verdana"/>
              <a:ea typeface="IAS Ribbon Sans Bold" pitchFamily="2"/>
            </a:endParaRPr>
          </a:p>
          <a:p>
            <a:pPr marL="0" marR="0" lvl="0" indent="0" algn="l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/>
                <a:ea typeface="IAS Ribbon Sans Regular" pitchFamily="2"/>
              </a:rPr>
              <a:t>The pediatric Blended Performance Assessment Approach (BPAA) model facilitates the use of hospital data for pediatric HIV care improvement and indicates that the BPAA model is adaptable to resource-constrained countries.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C42282E2-C4BB-9892-F6AD-EBBD21173DF5}"/>
              </a:ext>
            </a:extLst>
          </p:cNvPr>
          <p:cNvSpPr txBox="1"/>
          <p:nvPr/>
        </p:nvSpPr>
        <p:spPr>
          <a:xfrm>
            <a:off x="1046302" y="6929323"/>
            <a:ext cx="27339484" cy="72962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Speak</a:t>
            </a:r>
            <a:r>
              <a:rPr lang="en-GB" sz="4000" b="1" i="0" u="none" strike="noStrike" kern="1200" cap="none" spc="-5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e</a:t>
            </a:r>
            <a:r>
              <a:rPr lang="en-GB" sz="40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r</a:t>
            </a:r>
            <a:r>
              <a:rPr lang="en-GB" sz="4000" b="1" i="0" u="none" strike="noStrike" kern="1200" cap="none" spc="-5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 </a:t>
            </a:r>
            <a:r>
              <a:rPr lang="en-GB" sz="40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nam</a:t>
            </a:r>
            <a:r>
              <a:rPr lang="en-GB" sz="4000" b="1" i="0" u="none" strike="noStrike" kern="1200" cap="none" spc="-5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e</a:t>
            </a:r>
            <a:r>
              <a:rPr lang="en-GB" sz="40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: </a:t>
            </a:r>
            <a:r>
              <a:rPr lang="en-GB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Oluwatosin Temitope Ogungbade</a:t>
            </a:r>
            <a:endParaRPr lang="en-NG" sz="40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Times New Roman" pitchFamily="18"/>
            </a:endParaRPr>
          </a:p>
        </p:txBody>
      </p:sp>
      <p:graphicFrame>
        <p:nvGraphicFramePr>
          <p:cNvPr id="8" name="Chart 8">
            <a:extLst>
              <a:ext uri="{FF2B5EF4-FFF2-40B4-BE49-F238E27FC236}">
                <a16:creationId xmlns:a16="http://schemas.microsoft.com/office/drawing/2014/main" id="{DB7239C2-AA05-EC2C-EB0A-43AA1C8333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9633054"/>
              </p:ext>
            </p:extLst>
          </p:nvPr>
        </p:nvGraphicFramePr>
        <p:xfrm>
          <a:off x="15028704" y="19280279"/>
          <a:ext cx="13834448" cy="1068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9">
            <a:extLst>
              <a:ext uri="{FF2B5EF4-FFF2-40B4-BE49-F238E27FC236}">
                <a16:creationId xmlns:a16="http://schemas.microsoft.com/office/drawing/2014/main" id="{1C91D9D1-DD40-B94D-8056-C9991C5A28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2385218"/>
              </p:ext>
            </p:extLst>
          </p:nvPr>
        </p:nvGraphicFramePr>
        <p:xfrm>
          <a:off x="14566095" y="30806663"/>
          <a:ext cx="14759010" cy="9355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1">
            <a:extLst>
              <a:ext uri="{FF2B5EF4-FFF2-40B4-BE49-F238E27FC236}">
                <a16:creationId xmlns:a16="http://schemas.microsoft.com/office/drawing/2014/main" id="{9D2A06FC-CCDD-69BF-F035-DE0469D20C2C}"/>
              </a:ext>
            </a:extLst>
          </p:cNvPr>
          <p:cNvSpPr txBox="1"/>
          <p:nvPr/>
        </p:nvSpPr>
        <p:spPr>
          <a:xfrm>
            <a:off x="1046302" y="2641493"/>
            <a:ext cx="13982401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</a:rPr>
              <a:t>Abstract ID: 339</a:t>
            </a:r>
            <a:endParaRPr lang="en-NG" sz="4000" b="1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</a:endParaRP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1C503D55-9BD4-FAAF-8285-49A62E6399E4}"/>
              </a:ext>
            </a:extLst>
          </p:cNvPr>
          <p:cNvSpPr txBox="1"/>
          <p:nvPr/>
        </p:nvSpPr>
        <p:spPr>
          <a:xfrm>
            <a:off x="1046302" y="3628951"/>
            <a:ext cx="28214498" cy="27711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O. Ogungbade</a:t>
            </a:r>
            <a:r>
              <a:rPr lang="en-NG" sz="4000" b="0" i="0" u="none" strike="noStrike" kern="1200" cap="none" spc="0" baseline="3000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1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 O. Adegbite</a:t>
            </a:r>
            <a:r>
              <a:rPr lang="en-NG" sz="4000" b="0" i="0" u="none" strike="noStrike" kern="1200" cap="none" spc="0" baseline="3000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2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 O. Majekodunmi</a:t>
            </a:r>
            <a:r>
              <a:rPr lang="en-NG" sz="4000" b="0" i="0" u="none" strike="noStrike" kern="1200" cap="none" spc="0" baseline="3000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2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 C. Umeh</a:t>
            </a:r>
            <a:r>
              <a:rPr lang="en-NG" sz="4000" b="0" i="0" u="none" strike="noStrike" kern="1200" cap="none" spc="0" baseline="3000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2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 O. Kalu-Oji</a:t>
            </a:r>
            <a:r>
              <a:rPr lang="en-NG" sz="4000" b="0" i="0" u="none" strike="noStrike" kern="1200" cap="none" spc="0" baseline="3000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2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 B. Ochonye</a:t>
            </a:r>
            <a:r>
              <a:rPr lang="en-NG" sz="4000" b="0" i="0" u="none" strike="noStrike" kern="1200" cap="none" spc="0" baseline="3000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2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 D. Ogundehin</a:t>
            </a:r>
            <a:r>
              <a:rPr lang="en-NG" sz="4000" b="0" i="0" u="none" strike="noStrike" kern="1200" cap="none" spc="0" baseline="3000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3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 O. Igboelina</a:t>
            </a:r>
            <a:r>
              <a:rPr lang="en-NG" sz="4000" b="0" i="0" u="none" strike="noStrike" kern="1200" cap="none" spc="0" baseline="3000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3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 K. Green</a:t>
            </a:r>
            <a:r>
              <a:rPr lang="en-NG" sz="4000" b="0" i="0" u="none" strike="noStrike" kern="1200" cap="none" spc="0" baseline="3000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1</a:t>
            </a:r>
            <a:endParaRPr lang="en-NG" sz="40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1. 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West Africa Centre for Public Health and Development (WACPHD)</a:t>
            </a: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 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Nigeria, </a:t>
            </a: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2. 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Heartland Alliance Limited Guarantee (HALG), Nigeria, </a:t>
            </a: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3. 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United States Agency for International Development</a:t>
            </a: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 (USAID)</a:t>
            </a:r>
            <a:r>
              <a:rPr lang="en-NG" sz="4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,</a:t>
            </a:r>
            <a:r>
              <a:rPr lang="en-US" sz="40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Times New Roman" pitchFamily="18"/>
              </a:rPr>
              <a:t> Nigeria.</a:t>
            </a:r>
            <a:endParaRPr lang="en-NG" sz="40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Times New Roman" pitchFamily="18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5C820CD-8713-1DA4-160A-266EB91EAB9A}"/>
              </a:ext>
            </a:extLst>
          </p:cNvPr>
          <p:cNvGrpSpPr/>
          <p:nvPr/>
        </p:nvGrpSpPr>
        <p:grpSpPr>
          <a:xfrm>
            <a:off x="14716044" y="41317275"/>
            <a:ext cx="10656742" cy="1486488"/>
            <a:chOff x="5518477" y="19002638"/>
            <a:chExt cx="5487152" cy="765392"/>
          </a:xfrm>
        </p:grpSpPr>
        <p:pic>
          <p:nvPicPr>
            <p:cNvPr id="13" name="object 4">
              <a:extLst>
                <a:ext uri="{FF2B5EF4-FFF2-40B4-BE49-F238E27FC236}">
                  <a16:creationId xmlns:a16="http://schemas.microsoft.com/office/drawing/2014/main" id="{B581D02C-08C9-F7F0-FCB4-8C90D54CBF5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39362" y="19002638"/>
              <a:ext cx="2027214" cy="765392"/>
            </a:xfrm>
            <a:prstGeom prst="rect">
              <a:avLst/>
            </a:prstGeom>
          </p:spPr>
        </p:pic>
        <p:pic>
          <p:nvPicPr>
            <p:cNvPr id="14" name="object 5">
              <a:extLst>
                <a:ext uri="{FF2B5EF4-FFF2-40B4-BE49-F238E27FC236}">
                  <a16:creationId xmlns:a16="http://schemas.microsoft.com/office/drawing/2014/main" id="{EDB49FC5-21FF-5561-661E-57288FCA461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62779" y="19164937"/>
              <a:ext cx="942850" cy="438294"/>
            </a:xfrm>
            <a:prstGeom prst="rect">
              <a:avLst/>
            </a:prstGeom>
          </p:spPr>
        </p:pic>
        <p:pic>
          <p:nvPicPr>
            <p:cNvPr id="15" name="object 6">
              <a:extLst>
                <a:ext uri="{FF2B5EF4-FFF2-40B4-BE49-F238E27FC236}">
                  <a16:creationId xmlns:a16="http://schemas.microsoft.com/office/drawing/2014/main" id="{2B0805B0-6341-E917-E9B4-470AA9DA7F07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18477" y="19043811"/>
              <a:ext cx="918062" cy="571959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FB1DD2F1-B091-4EB7-AEF5-9F52891756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29921" y="41412253"/>
            <a:ext cx="1306996" cy="12543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IDS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A8B93E3C0C54882DD00A936CC00FE" ma:contentTypeVersion="17" ma:contentTypeDescription="Create a new document." ma:contentTypeScope="" ma:versionID="2f7f996b7903c603f4ed4598d8fa9454">
  <xsd:schema xmlns:xsd="http://www.w3.org/2001/XMLSchema" xmlns:xs="http://www.w3.org/2001/XMLSchema" xmlns:p="http://schemas.microsoft.com/office/2006/metadata/properties" xmlns:ns2="21d4e6fb-9d12-4ec1-abec-688feafe814f" xmlns:ns3="250929fa-9806-4449-af20-7947085fa170" targetNamespace="http://schemas.microsoft.com/office/2006/metadata/properties" ma:root="true" ma:fieldsID="f89206fd4a7459b096bc692614f8224f" ns2:_="" ns3:_="">
    <xsd:import namespace="21d4e6fb-9d12-4ec1-abec-688feafe814f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4e6fb-9d12-4ec1-abec-688feafe81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8752f36-f899-4024-97aa-312620fde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963c6f-ee03-4b2a-8221-928f9d265193}" ma:internalName="TaxCatchAll" ma:showField="CatchAllData" ma:web="250929fa-9806-4449-af20-7947085fa1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0929fa-9806-4449-af20-7947085fa170" xsi:nil="true"/>
    <lcf76f155ced4ddcb4097134ff3c332f xmlns="21d4e6fb-9d12-4ec1-abec-688feafe81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15B092D-71E6-4153-91A0-9F5EFF971B69}"/>
</file>

<file path=customXml/itemProps2.xml><?xml version="1.0" encoding="utf-8"?>
<ds:datastoreItem xmlns:ds="http://schemas.openxmlformats.org/officeDocument/2006/customXml" ds:itemID="{80BCC194-BFFB-4E79-9E26-4C507B0A0D62}"/>
</file>

<file path=customXml/itemProps3.xml><?xml version="1.0" encoding="utf-8"?>
<ds:datastoreItem xmlns:ds="http://schemas.openxmlformats.org/officeDocument/2006/customXml" ds:itemID="{31909709-4F5A-4D21-87BF-3F53ED0FDCDA}"/>
</file>

<file path=docProps/app.xml><?xml version="1.0" encoding="utf-8"?>
<Properties xmlns="http://schemas.openxmlformats.org/officeDocument/2006/extended-properties" xmlns:vt="http://schemas.openxmlformats.org/officeDocument/2006/docPropsVTypes">
  <Template>IPHASA-2023-e-poster-template</Template>
  <TotalTime>7566</TotalTime>
  <Words>519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AIDS2022</vt:lpstr>
      <vt:lpstr>Pediatric Blended Performance Assessment Approach (P-BPAA): Measuring and Improving the Quality of Pediatric HIV Care in Southern Nigeria.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Jexler</dc:creator>
  <cp:lastModifiedBy>Oluwatosin Ogungbade</cp:lastModifiedBy>
  <cp:revision>6</cp:revision>
  <dcterms:created xsi:type="dcterms:W3CDTF">2023-11-16T10:48:38Z</dcterms:created>
  <dcterms:modified xsi:type="dcterms:W3CDTF">2023-11-29T09:02:28Z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0x01010025AA8B93E3C0C54882DD00A936CC00FE</vt:lpwstr>
  </property>
</Properties>
</file>