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sldIdLst>
    <p:sldId id="269" r:id="rId5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FU_IPHASA_eposter" id="{1C1C8927-6883-4C4A-8B4E-3AEFE4687477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15C7A"/>
    <a:srgbClr val="3A9BBB"/>
    <a:srgbClr val="4DCFFA"/>
    <a:srgbClr val="02BCFA"/>
    <a:srgbClr val="08C4C2"/>
    <a:srgbClr val="072FBA"/>
    <a:srgbClr val="0864C4"/>
    <a:srgbClr val="CDBDE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2"/>
    <p:restoredTop sz="94597"/>
  </p:normalViewPr>
  <p:slideViewPr>
    <p:cSldViewPr snapToGrid="0">
      <p:cViewPr>
        <p:scale>
          <a:sx n="173" d="100"/>
          <a:sy n="173" d="100"/>
        </p:scale>
        <p:origin x="-37480" y="-27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Car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1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3" orient="horz" pos="600" userDrawn="1">
          <p15:clr>
            <a:srgbClr val="FBAE40"/>
          </p15:clr>
        </p15:guide>
        <p15:guide id="124" pos="26364" userDrawn="1">
          <p15:clr>
            <a:srgbClr val="FBAE40"/>
          </p15:clr>
        </p15:guide>
        <p15:guide id="125" pos="20558" userDrawn="1">
          <p15:clr>
            <a:srgbClr val="FBAE40"/>
          </p15:clr>
        </p15:guide>
        <p15:guide id="126" pos="23461" userDrawn="1">
          <p15:clr>
            <a:srgbClr val="FBAE40"/>
          </p15:clr>
        </p15:guide>
        <p15:guide id="127" pos="3140" userDrawn="1">
          <p15:clr>
            <a:srgbClr val="FBAE40"/>
          </p15:clr>
        </p15:guide>
        <p15:guide id="128" pos="3502" userDrawn="1">
          <p15:clr>
            <a:srgbClr val="FBAE40"/>
          </p15:clr>
        </p15:guide>
        <p15:guide id="129" pos="8946" userDrawn="1">
          <p15:clr>
            <a:srgbClr val="FBAE40"/>
          </p15:clr>
        </p15:guide>
        <p15:guide id="130" pos="9308" userDrawn="1">
          <p15:clr>
            <a:srgbClr val="FBAE40"/>
          </p15:clr>
        </p15:guide>
        <p15:guide id="131" pos="6043" userDrawn="1">
          <p15:clr>
            <a:srgbClr val="FBAE40"/>
          </p15:clr>
        </p15:guide>
        <p15:guide id="132" pos="11849" userDrawn="1">
          <p15:clr>
            <a:srgbClr val="FBAE40"/>
          </p15:clr>
        </p15:guide>
        <p15:guide id="133" pos="12211" userDrawn="1">
          <p15:clr>
            <a:srgbClr val="FBAE40"/>
          </p15:clr>
        </p15:guide>
        <p15:guide id="134" pos="14752" userDrawn="1">
          <p15:clr>
            <a:srgbClr val="FBAE40"/>
          </p15:clr>
        </p15:guide>
        <p15:guide id="135" pos="15114" userDrawn="1">
          <p15:clr>
            <a:srgbClr val="FBAE40"/>
          </p15:clr>
        </p15:guide>
        <p15:guide id="136" pos="17655" userDrawn="1">
          <p15:clr>
            <a:srgbClr val="FBAE40"/>
          </p15:clr>
        </p15:guide>
        <p15:guide id="137" pos="18017" userDrawn="1">
          <p15:clr>
            <a:srgbClr val="FBAE40"/>
          </p15:clr>
        </p15:guide>
        <p15:guide id="138" pos="20920" userDrawn="1">
          <p15:clr>
            <a:srgbClr val="FBAE40"/>
          </p15:clr>
        </p15:guide>
        <p15:guide id="139" pos="23823" userDrawn="1">
          <p15:clr>
            <a:srgbClr val="FBAE40"/>
          </p15:clr>
        </p15:guide>
        <p15:guide id="140" orient="horz" pos="2165" userDrawn="1">
          <p15:clr>
            <a:srgbClr val="FBAE40"/>
          </p15:clr>
        </p15:guide>
        <p15:guide id="141" orient="horz" pos="2527" userDrawn="1">
          <p15:clr>
            <a:srgbClr val="FBAE40"/>
          </p15:clr>
        </p15:guide>
        <p15:guide id="142" orient="horz" pos="6247" userDrawn="1">
          <p15:clr>
            <a:srgbClr val="FBAE40"/>
          </p15:clr>
        </p15:guide>
        <p15:guide id="143" orient="horz" pos="5884" userDrawn="1">
          <p15:clr>
            <a:srgbClr val="FBAE40"/>
          </p15:clr>
        </p15:guide>
        <p15:guide id="144" orient="horz" pos="9604" userDrawn="1">
          <p15:clr>
            <a:srgbClr val="FBAE40"/>
          </p15:clr>
        </p15:guide>
        <p15:guide id="145" orient="horz" pos="9966" userDrawn="1">
          <p15:clr>
            <a:srgbClr val="FBAE40"/>
          </p15:clr>
        </p15:guide>
        <p15:guide id="146" orient="horz" pos="13323" userDrawn="1">
          <p15:clr>
            <a:srgbClr val="FBAE40"/>
          </p15:clr>
        </p15:guide>
        <p15:guide id="147" orient="horz" pos="13686" userDrawn="1">
          <p15:clr>
            <a:srgbClr val="FBAE40"/>
          </p15:clr>
        </p15:guide>
        <p15:guide id="148" orient="horz" pos="17042" userDrawn="1">
          <p15:clr>
            <a:srgbClr val="FBAE40"/>
          </p15:clr>
        </p15:guide>
        <p15:guide id="149" orient="horz" pos="17405" userDrawn="1">
          <p15:clr>
            <a:srgbClr val="FBAE40"/>
          </p15:clr>
        </p15:guide>
        <p15:guide id="150" orient="horz" pos="18471" userDrawn="1">
          <p15:clr>
            <a:srgbClr val="FBAE40"/>
          </p15:clr>
        </p15:guide>
        <p15:guide id="151" pos="6405" userDrawn="1">
          <p15:clr>
            <a:srgbClr val="FBAE40"/>
          </p15:clr>
        </p15:guide>
        <p15:guide id="152" pos="5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1 - 6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07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7" userDrawn="1">
          <p15:clr>
            <a:srgbClr val="FBAE40"/>
          </p15:clr>
        </p15:guide>
        <p15:guide id="2" pos="26296" userDrawn="1">
          <p15:clr>
            <a:srgbClr val="FBAE40"/>
          </p15:clr>
        </p15:guide>
        <p15:guide id="3" pos="4636" userDrawn="1">
          <p15:clr>
            <a:srgbClr val="FBAE40"/>
          </p15:clr>
        </p15:guide>
        <p15:guide id="4" pos="4999" userDrawn="1">
          <p15:clr>
            <a:srgbClr val="FBAE40"/>
          </p15:clr>
        </p15:guide>
        <p15:guide id="5" pos="22327" userDrawn="1">
          <p15:clr>
            <a:srgbClr val="FBAE40"/>
          </p15:clr>
        </p15:guide>
        <p15:guide id="6" pos="21964" userDrawn="1">
          <p15:clr>
            <a:srgbClr val="FBAE40"/>
          </p15:clr>
        </p15:guide>
        <p15:guide id="7" pos="17995" userDrawn="1">
          <p15:clr>
            <a:srgbClr val="FBAE40"/>
          </p15:clr>
        </p15:guide>
        <p15:guide id="8" pos="17632" userDrawn="1">
          <p15:clr>
            <a:srgbClr val="FBAE40"/>
          </p15:clr>
        </p15:guide>
        <p15:guide id="9" pos="8968" userDrawn="1">
          <p15:clr>
            <a:srgbClr val="FBAE40"/>
          </p15:clr>
        </p15:guide>
        <p15:guide id="10" pos="9331" userDrawn="1">
          <p15:clr>
            <a:srgbClr val="FBAE40"/>
          </p15:clr>
        </p15:guide>
        <p15:guide id="11" pos="13300" userDrawn="1">
          <p15:clr>
            <a:srgbClr val="FBAE40"/>
          </p15:clr>
        </p15:guide>
        <p15:guide id="12" pos="13663" userDrawn="1">
          <p15:clr>
            <a:srgbClr val="FBAE40"/>
          </p15:clr>
        </p15:guide>
        <p15:guide id="13" orient="horz" pos="668" userDrawn="1">
          <p15:clr>
            <a:srgbClr val="FBAE40"/>
          </p15:clr>
        </p15:guide>
        <p15:guide id="15" orient="horz" pos="2391" userDrawn="1">
          <p15:clr>
            <a:srgbClr val="FBAE40"/>
          </p15:clr>
        </p15:guide>
        <p15:guide id="16" orient="horz" pos="2754" userDrawn="1">
          <p15:clr>
            <a:srgbClr val="FBAE40"/>
          </p15:clr>
        </p15:guide>
        <p15:guide id="17" orient="horz" pos="3208" userDrawn="1">
          <p15:clr>
            <a:srgbClr val="FBAE40"/>
          </p15:clr>
        </p15:guide>
        <p15:guide id="18" orient="horz" pos="5090" userDrawn="1">
          <p15:clr>
            <a:srgbClr val="FBAE40"/>
          </p15:clr>
        </p15:guide>
        <p15:guide id="19" orient="horz" pos="5453" userDrawn="1">
          <p15:clr>
            <a:srgbClr val="FBAE40"/>
          </p15:clr>
        </p15:guide>
        <p15:guide id="20" orient="horz" pos="6950" userDrawn="1">
          <p15:clr>
            <a:srgbClr val="FBAE40"/>
          </p15:clr>
        </p15:guide>
        <p15:guide id="21" orient="horz" pos="7313" userDrawn="1">
          <p15:clr>
            <a:srgbClr val="FBAE40"/>
          </p15:clr>
        </p15:guide>
        <p15:guide id="22" orient="horz" pos="8832" userDrawn="1">
          <p15:clr>
            <a:srgbClr val="FBAE40"/>
          </p15:clr>
        </p15:guide>
        <p15:guide id="23" orient="horz" pos="9195" userDrawn="1">
          <p15:clr>
            <a:srgbClr val="FBAE40"/>
          </p15:clr>
        </p15:guide>
        <p15:guide id="24" orient="horz" pos="10715" userDrawn="1">
          <p15:clr>
            <a:srgbClr val="FBAE40"/>
          </p15:clr>
        </p15:guide>
        <p15:guide id="25" orient="horz" pos="11078" userDrawn="1">
          <p15:clr>
            <a:srgbClr val="FBAE40"/>
          </p15:clr>
        </p15:guide>
        <p15:guide id="26" orient="horz" pos="12575" userDrawn="1">
          <p15:clr>
            <a:srgbClr val="FBAE40"/>
          </p15:clr>
        </p15:guide>
        <p15:guide id="27" orient="horz" pos="12937" userDrawn="1">
          <p15:clr>
            <a:srgbClr val="FBAE40"/>
          </p15:clr>
        </p15:guide>
        <p15:guide id="28" orient="horz" pos="18403" userDrawn="1">
          <p15:clr>
            <a:srgbClr val="FBAE40"/>
          </p15:clr>
        </p15:guide>
        <p15:guide id="29" orient="horz" pos="17496" userDrawn="1">
          <p15:clr>
            <a:srgbClr val="FBAE40"/>
          </p15:clr>
        </p15:guide>
        <p15:guide id="30" orient="horz" pos="17139" userDrawn="1">
          <p15:clr>
            <a:srgbClr val="FBAE40"/>
          </p15:clr>
        </p15:guide>
        <p15:guide id="31" orient="horz" pos="16680" userDrawn="1">
          <p15:clr>
            <a:srgbClr val="FBAE40"/>
          </p15:clr>
        </p15:guide>
        <p15:guide id="32" orient="horz" pos="16317" userDrawn="1">
          <p15:clr>
            <a:srgbClr val="FBAE40"/>
          </p15:clr>
        </p15:guide>
        <p15:guide id="33" orient="horz" pos="14797" userDrawn="1">
          <p15:clr>
            <a:srgbClr val="FBAE40"/>
          </p15:clr>
        </p15:guide>
        <p15:guide id="34" orient="horz" pos="14434" userDrawn="1">
          <p15:clr>
            <a:srgbClr val="FBAE40"/>
          </p15:clr>
        </p15:guide>
        <p15:guide id="35" orient="horz" pos="357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2 - 8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8106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9" userDrawn="1">
          <p15:clr>
            <a:srgbClr val="FBAE40"/>
          </p15:clr>
        </p15:guide>
        <p15:guide id="2" pos="26454" userDrawn="1">
          <p15:clr>
            <a:srgbClr val="FBAE40"/>
          </p15:clr>
        </p15:guide>
        <p15:guide id="3" pos="3434" userDrawn="1">
          <p15:clr>
            <a:srgbClr val="FBAE40"/>
          </p15:clr>
        </p15:guide>
        <p15:guide id="4" pos="3797" userDrawn="1">
          <p15:clr>
            <a:srgbClr val="FBAE40"/>
          </p15:clr>
        </p15:guide>
        <p15:guide id="5" pos="23529" userDrawn="1">
          <p15:clr>
            <a:srgbClr val="FBAE40"/>
          </p15:clr>
        </p15:guide>
        <p15:guide id="6" pos="23166" userDrawn="1">
          <p15:clr>
            <a:srgbClr val="FBAE40"/>
          </p15:clr>
        </p15:guide>
        <p15:guide id="7" pos="6723" userDrawn="1">
          <p15:clr>
            <a:srgbClr val="FBAE40"/>
          </p15:clr>
        </p15:guide>
        <p15:guide id="8" pos="7086" userDrawn="1">
          <p15:clr>
            <a:srgbClr val="FBAE40"/>
          </p15:clr>
        </p15:guide>
        <p15:guide id="9" pos="19877" userDrawn="1">
          <p15:clr>
            <a:srgbClr val="FBAE40"/>
          </p15:clr>
        </p15:guide>
        <p15:guide id="10" pos="20240" userDrawn="1">
          <p15:clr>
            <a:srgbClr val="FBAE40"/>
          </p15:clr>
        </p15:guide>
        <p15:guide id="11" pos="10012" userDrawn="1">
          <p15:clr>
            <a:srgbClr val="FBAE40"/>
          </p15:clr>
        </p15:guide>
        <p15:guide id="12" pos="10374" userDrawn="1">
          <p15:clr>
            <a:srgbClr val="FBAE40"/>
          </p15:clr>
        </p15:guide>
        <p15:guide id="13" pos="16951" userDrawn="1">
          <p15:clr>
            <a:srgbClr val="FBAE40"/>
          </p15:clr>
        </p15:guide>
        <p15:guide id="14" pos="16589" userDrawn="1">
          <p15:clr>
            <a:srgbClr val="FBAE40"/>
          </p15:clr>
        </p15:guide>
        <p15:guide id="15" pos="13300" userDrawn="1">
          <p15:clr>
            <a:srgbClr val="FBAE40"/>
          </p15:clr>
        </p15:guide>
        <p15:guide id="16" pos="13663" userDrawn="1">
          <p15:clr>
            <a:srgbClr val="FBAE40"/>
          </p15:clr>
        </p15:guide>
        <p15:guide id="17" orient="horz" pos="488" userDrawn="1">
          <p15:clr>
            <a:srgbClr val="FBAE40"/>
          </p15:clr>
        </p15:guide>
        <p15:guide id="18" orient="horz" pos="6655" userDrawn="1">
          <p15:clr>
            <a:srgbClr val="FBAE40"/>
          </p15:clr>
        </p15:guide>
        <p15:guide id="19" orient="horz" pos="6292" userDrawn="1">
          <p15:clr>
            <a:srgbClr val="FBAE40"/>
          </p15:clr>
        </p15:guide>
        <p15:guide id="20" orient="horz" pos="2732" userDrawn="1">
          <p15:clr>
            <a:srgbClr val="FBAE40"/>
          </p15:clr>
        </p15:guide>
        <p15:guide id="21" orient="horz" pos="3094" userDrawn="1">
          <p15:clr>
            <a:srgbClr val="FBAE40"/>
          </p15:clr>
        </p15:guide>
        <p15:guide id="22" orient="horz" pos="10216" userDrawn="1">
          <p15:clr>
            <a:srgbClr val="FBAE40"/>
          </p15:clr>
        </p15:guide>
        <p15:guide id="23" orient="horz" pos="9853" userDrawn="1">
          <p15:clr>
            <a:srgbClr val="FBAE40"/>
          </p15:clr>
        </p15:guide>
        <p15:guide id="24" orient="horz" pos="13777" userDrawn="1">
          <p15:clr>
            <a:srgbClr val="FBAE40"/>
          </p15:clr>
        </p15:guide>
        <p15:guide id="25" orient="horz" pos="13414" userDrawn="1">
          <p15:clr>
            <a:srgbClr val="FBAE40"/>
          </p15:clr>
        </p15:guide>
        <p15:guide id="26" orient="horz" pos="16974" userDrawn="1">
          <p15:clr>
            <a:srgbClr val="FBAE40"/>
          </p15:clr>
        </p15:guide>
        <p15:guide id="27" orient="horz" pos="17337" userDrawn="1">
          <p15:clr>
            <a:srgbClr val="FBAE40"/>
          </p15:clr>
        </p15:guide>
        <p15:guide id="28" orient="horz" pos="185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3 - 4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2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69" userDrawn="1">
          <p15:clr>
            <a:srgbClr val="FBAE40"/>
          </p15:clr>
        </p15:guide>
        <p15:guide id="2" pos="25795" userDrawn="1">
          <p15:clr>
            <a:srgbClr val="FBAE40"/>
          </p15:clr>
        </p15:guide>
        <p15:guide id="3" pos="19926" userDrawn="1">
          <p15:clr>
            <a:srgbClr val="FBAE40"/>
          </p15:clr>
        </p15:guide>
        <p15:guide id="4" pos="7037" userDrawn="1">
          <p15:clr>
            <a:srgbClr val="FBAE40"/>
          </p15:clr>
        </p15:guide>
        <p15:guide id="5" pos="7421" userDrawn="1">
          <p15:clr>
            <a:srgbClr val="FBAE40"/>
          </p15:clr>
        </p15:guide>
        <p15:guide id="6" pos="19542" userDrawn="1">
          <p15:clr>
            <a:srgbClr val="FBAE40"/>
          </p15:clr>
        </p15:guide>
        <p15:guide id="7" pos="13289" userDrawn="1">
          <p15:clr>
            <a:srgbClr val="FBAE40"/>
          </p15:clr>
        </p15:guide>
        <p15:guide id="8" pos="13674" userDrawn="1">
          <p15:clr>
            <a:srgbClr val="FBAE40"/>
          </p15:clr>
        </p15:guide>
        <p15:guide id="9" orient="horz" pos="488" userDrawn="1">
          <p15:clr>
            <a:srgbClr val="FBAE40"/>
          </p15:clr>
        </p15:guide>
        <p15:guide id="10" orient="horz" pos="18698" userDrawn="1">
          <p15:clr>
            <a:srgbClr val="FBAE40"/>
          </p15:clr>
        </p15:guide>
        <p15:guide id="11" orient="horz" pos="2051" userDrawn="1">
          <p15:clr>
            <a:srgbClr val="FBAE40"/>
          </p15:clr>
        </p15:guide>
        <p15:guide id="12" orient="horz" pos="2414" userDrawn="1">
          <p15:clr>
            <a:srgbClr val="FBAE40"/>
          </p15:clr>
        </p15:guide>
        <p15:guide id="13" orient="horz" pos="2890" userDrawn="1">
          <p15:clr>
            <a:srgbClr val="FBAE40"/>
          </p15:clr>
        </p15:guide>
        <p15:guide id="14" orient="horz" pos="3253" userDrawn="1">
          <p15:clr>
            <a:srgbClr val="FBAE40"/>
          </p15:clr>
        </p15:guide>
        <p15:guide id="15" orient="horz" pos="4705" userDrawn="1">
          <p15:clr>
            <a:srgbClr val="FBAE40"/>
          </p15:clr>
        </p15:guide>
        <p15:guide id="16" orient="horz" pos="5068" userDrawn="1">
          <p15:clr>
            <a:srgbClr val="FBAE40"/>
          </p15:clr>
        </p15:guide>
        <p15:guide id="17" orient="horz" pos="6519" userDrawn="1">
          <p15:clr>
            <a:srgbClr val="FBAE40"/>
          </p15:clr>
        </p15:guide>
        <p15:guide id="18" orient="horz" pos="6882" userDrawn="1">
          <p15:clr>
            <a:srgbClr val="FBAE40"/>
          </p15:clr>
        </p15:guide>
        <p15:guide id="19" orient="horz" pos="8333" userDrawn="1">
          <p15:clr>
            <a:srgbClr val="FBAE40"/>
          </p15:clr>
        </p15:guide>
        <p15:guide id="20" orient="horz" pos="8696" userDrawn="1">
          <p15:clr>
            <a:srgbClr val="FBAE40"/>
          </p15:clr>
        </p15:guide>
        <p15:guide id="21" orient="horz" pos="10148" userDrawn="1">
          <p15:clr>
            <a:srgbClr val="FBAE40"/>
          </p15:clr>
        </p15:guide>
        <p15:guide id="22" orient="horz" pos="10511" userDrawn="1">
          <p15:clr>
            <a:srgbClr val="FBAE40"/>
          </p15:clr>
        </p15:guide>
        <p15:guide id="23" orient="horz" pos="11962" userDrawn="1">
          <p15:clr>
            <a:srgbClr val="FBAE40"/>
          </p15:clr>
        </p15:guide>
        <p15:guide id="24" orient="horz" pos="12325" userDrawn="1">
          <p15:clr>
            <a:srgbClr val="FBAE40"/>
          </p15:clr>
        </p15:guide>
        <p15:guide id="25" orient="horz" pos="13777" userDrawn="1">
          <p15:clr>
            <a:srgbClr val="FBAE40"/>
          </p15:clr>
        </p15:guide>
        <p15:guide id="26" orient="horz" pos="14139" userDrawn="1">
          <p15:clr>
            <a:srgbClr val="FBAE40"/>
          </p15:clr>
        </p15:guide>
        <p15:guide id="27" orient="horz" pos="15591" userDrawn="1">
          <p15:clr>
            <a:srgbClr val="FBAE40"/>
          </p15:clr>
        </p15:guide>
        <p15:guide id="28" orient="horz" pos="15954" userDrawn="1">
          <p15:clr>
            <a:srgbClr val="FBAE40"/>
          </p15:clr>
        </p15:guide>
        <p15:guide id="29" orient="horz" pos="17405" userDrawn="1">
          <p15:clr>
            <a:srgbClr val="FBAE40"/>
          </p15:clr>
        </p15:guide>
        <p15:guide id="30" orient="horz" pos="17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tion 4 - 9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75D2FBE-49F0-4D61-9CB1-F735FC148712}"/>
              </a:ext>
            </a:extLst>
          </p:cNvPr>
          <p:cNvSpPr>
            <a:spLocks/>
          </p:cNvSpPr>
          <p:nvPr userDrawn="1"/>
        </p:nvSpPr>
        <p:spPr>
          <a:xfrm>
            <a:off x="376237" y="376238"/>
            <a:ext cx="42051288" cy="29522737"/>
          </a:xfrm>
          <a:prstGeom prst="rect">
            <a:avLst/>
          </a:prstGeom>
          <a:noFill/>
          <a:ln w="63500" cap="sq" cmpd="sng" algn="ctr">
            <a:solidFill>
              <a:srgbClr val="0283A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78240" tIns="178240" rIns="178240" bIns="17824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24806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37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2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3" userDrawn="1">
          <p15:clr>
            <a:srgbClr val="FBAE40"/>
          </p15:clr>
        </p15:guide>
        <p15:guide id="3" pos="26726" userDrawn="1">
          <p15:clr>
            <a:srgbClr val="FBAE40"/>
          </p15:clr>
        </p15:guide>
        <p15:guide id="4" pos="26250" userDrawn="1">
          <p15:clr>
            <a:srgbClr val="FBAE40"/>
          </p15:clr>
        </p15:guide>
        <p15:guide id="5" pos="23370" userDrawn="1">
          <p15:clr>
            <a:srgbClr val="FBAE40"/>
          </p15:clr>
        </p15:guide>
        <p15:guide id="6" pos="23733" userDrawn="1">
          <p15:clr>
            <a:srgbClr val="FBAE40"/>
          </p15:clr>
        </p15:guide>
        <p15:guide id="7" pos="3230" userDrawn="1">
          <p15:clr>
            <a:srgbClr val="FBAE40"/>
          </p15:clr>
        </p15:guide>
        <p15:guide id="8" pos="3593" userDrawn="1">
          <p15:clr>
            <a:srgbClr val="FBAE40"/>
          </p15:clr>
        </p15:guide>
        <p15:guide id="9" pos="6111" userDrawn="1">
          <p15:clr>
            <a:srgbClr val="FBAE40"/>
          </p15:clr>
        </p15:guide>
        <p15:guide id="10" pos="6473" userDrawn="1">
          <p15:clr>
            <a:srgbClr val="FBAE40"/>
          </p15:clr>
        </p15:guide>
        <p15:guide id="11" pos="20490" userDrawn="1">
          <p15:clr>
            <a:srgbClr val="FBAE40"/>
          </p15:clr>
        </p15:guide>
        <p15:guide id="12" pos="20852" userDrawn="1">
          <p15:clr>
            <a:srgbClr val="FBAE40"/>
          </p15:clr>
        </p15:guide>
        <p15:guide id="13" pos="17995" userDrawn="1">
          <p15:clr>
            <a:srgbClr val="FBAE40"/>
          </p15:clr>
        </p15:guide>
        <p15:guide id="14" pos="17632" userDrawn="1">
          <p15:clr>
            <a:srgbClr val="FBAE40"/>
          </p15:clr>
        </p15:guide>
        <p15:guide id="15" pos="8991" userDrawn="1">
          <p15:clr>
            <a:srgbClr val="FBAE40"/>
          </p15:clr>
        </p15:guide>
        <p15:guide id="16" pos="9354" userDrawn="1">
          <p15:clr>
            <a:srgbClr val="FBAE40"/>
          </p15:clr>
        </p15:guide>
        <p15:guide id="17" pos="11871" userDrawn="1">
          <p15:clr>
            <a:srgbClr val="FBAE40"/>
          </p15:clr>
        </p15:guide>
        <p15:guide id="18" pos="12234" userDrawn="1">
          <p15:clr>
            <a:srgbClr val="FBAE40"/>
          </p15:clr>
        </p15:guide>
        <p15:guide id="19" pos="15114" userDrawn="1">
          <p15:clr>
            <a:srgbClr val="FBAE40"/>
          </p15:clr>
        </p15:guide>
        <p15:guide id="20" pos="14752" userDrawn="1">
          <p15:clr>
            <a:srgbClr val="FBAE40"/>
          </p15:clr>
        </p15:guide>
        <p15:guide id="21" orient="horz" pos="237" userDrawn="1">
          <p15:clr>
            <a:srgbClr val="FBAE40"/>
          </p15:clr>
        </p15:guide>
        <p15:guide id="22" orient="horz" pos="622" userDrawn="1">
          <p15:clr>
            <a:srgbClr val="FBAE40"/>
          </p15:clr>
        </p15:guide>
        <p15:guide id="23" orient="horz" pos="3412" userDrawn="1">
          <p15:clr>
            <a:srgbClr val="FBAE40"/>
          </p15:clr>
        </p15:guide>
        <p15:guide id="24" orient="horz" pos="3775" userDrawn="1">
          <p15:clr>
            <a:srgbClr val="FBAE40"/>
          </p15:clr>
        </p15:guide>
        <p15:guide id="25" orient="horz" pos="6814" userDrawn="1">
          <p15:clr>
            <a:srgbClr val="FBAE40"/>
          </p15:clr>
        </p15:guide>
        <p15:guide id="26" orient="horz" pos="7177" userDrawn="1">
          <p15:clr>
            <a:srgbClr val="FBAE40"/>
          </p15:clr>
        </p15:guide>
        <p15:guide id="27" orient="horz" pos="10239" userDrawn="1">
          <p15:clr>
            <a:srgbClr val="FBAE40"/>
          </p15:clr>
        </p15:guide>
        <p15:guide id="28" orient="horz" pos="10601" userDrawn="1">
          <p15:clr>
            <a:srgbClr val="FBAE40"/>
          </p15:clr>
        </p15:guide>
        <p15:guide id="29" orient="horz" pos="13663" userDrawn="1">
          <p15:clr>
            <a:srgbClr val="FBAE40"/>
          </p15:clr>
        </p15:guide>
        <p15:guide id="30" orient="horz" pos="14026" userDrawn="1">
          <p15:clr>
            <a:srgbClr val="FBAE40"/>
          </p15:clr>
        </p15:guide>
        <p15:guide id="31" orient="horz" pos="17088" userDrawn="1">
          <p15:clr>
            <a:srgbClr val="FBAE40"/>
          </p15:clr>
        </p15:guide>
        <p15:guide id="32" orient="horz" pos="17451" userDrawn="1">
          <p15:clr>
            <a:srgbClr val="FBAE40"/>
          </p15:clr>
        </p15:guide>
        <p15:guide id="33" orient="horz" pos="18449" userDrawn="1">
          <p15:clr>
            <a:srgbClr val="FBAE40"/>
          </p15:clr>
        </p15:guide>
        <p15:guide id="34" orient="horz" pos="18834" userDrawn="1">
          <p15:clr>
            <a:srgbClr val="FBAE40"/>
          </p15:clr>
        </p15:guide>
        <p15:guide id="35" pos="237" userDrawn="1">
          <p15:clr>
            <a:srgbClr val="FBAE40"/>
          </p15:clr>
        </p15:guide>
        <p15:guide id="36" orient="horz" pos="2822" userDrawn="1">
          <p15:clr>
            <a:srgbClr val="FBAE40"/>
          </p15:clr>
        </p15:guide>
        <p15:guide id="37" orient="horz" pos="24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6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2141342" rtl="0" eaLnBrk="1" latinLnBrk="0" hangingPunct="1">
        <a:lnSpc>
          <a:spcPct val="90000"/>
        </a:lnSpc>
        <a:spcBef>
          <a:spcPct val="0"/>
        </a:spcBef>
        <a:buNone/>
        <a:defRPr sz="103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5336" indent="-535336" algn="l" defTabSz="2141342" rtl="0" eaLnBrk="1" latinLnBrk="0" hangingPunct="1">
        <a:lnSpc>
          <a:spcPct val="90000"/>
        </a:lnSpc>
        <a:spcBef>
          <a:spcPts val="2342"/>
        </a:spcBef>
        <a:buFont typeface="Arial" panose="020B0604020202020204" pitchFamily="34" charset="0"/>
        <a:buChar char="•"/>
        <a:defRPr sz="6557" kern="1200">
          <a:solidFill>
            <a:schemeClr val="tx1"/>
          </a:solidFill>
          <a:latin typeface="+mn-lt"/>
          <a:ea typeface="+mn-ea"/>
          <a:cs typeface="+mn-cs"/>
        </a:defRPr>
      </a:lvl1pPr>
      <a:lvl2pPr marL="1606006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5620" kern="1200">
          <a:solidFill>
            <a:schemeClr val="tx1"/>
          </a:solidFill>
          <a:latin typeface="+mn-lt"/>
          <a:ea typeface="+mn-ea"/>
          <a:cs typeface="+mn-cs"/>
        </a:defRPr>
      </a:lvl2pPr>
      <a:lvl3pPr marL="2676677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684" kern="1200">
          <a:solidFill>
            <a:schemeClr val="tx1"/>
          </a:solidFill>
          <a:latin typeface="+mn-lt"/>
          <a:ea typeface="+mn-ea"/>
          <a:cs typeface="+mn-cs"/>
        </a:defRPr>
      </a:lvl3pPr>
      <a:lvl4pPr marL="3747348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4pPr>
      <a:lvl5pPr marL="4818019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5pPr>
      <a:lvl6pPr marL="5888689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6pPr>
      <a:lvl7pPr marL="6959360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7pPr>
      <a:lvl8pPr marL="8030031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8pPr>
      <a:lvl9pPr marL="9100702" indent="-535336" algn="l" defTabSz="214134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1pPr>
      <a:lvl2pPr marL="1070670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2pPr>
      <a:lvl3pPr marL="2141342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3pPr>
      <a:lvl4pPr marL="3212012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4pPr>
      <a:lvl5pPr marL="4282683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5pPr>
      <a:lvl6pPr marL="5353354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6pPr>
      <a:lvl7pPr marL="6424025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7pPr>
      <a:lvl8pPr marL="7494695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8pPr>
      <a:lvl9pPr marL="8565366" algn="l" defTabSz="2141342" rtl="0" eaLnBrk="1" latinLnBrk="0" hangingPunct="1">
        <a:defRPr sz="42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eg"/><Relationship Id="rId18" Type="http://schemas.openxmlformats.org/officeDocument/2006/relationships/hyperlink" Target="mailto:j.piper@zvitambo.com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12" Type="http://schemas.openxmlformats.org/officeDocument/2006/relationships/image" Target="../media/image9.tiff"/><Relationship Id="rId17" Type="http://schemas.openxmlformats.org/officeDocument/2006/relationships/hyperlink" Target="mailto:m.mwapaura@zvitambo.com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tiff"/><Relationship Id="rId5" Type="http://schemas.openxmlformats.org/officeDocument/2006/relationships/image" Target="../media/image2.png"/><Relationship Id="rId15" Type="http://schemas.openxmlformats.org/officeDocument/2006/relationships/image" Target="../media/image12.tif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B2E85-803A-4714-B8FC-650E66F6FEDB}"/>
              </a:ext>
            </a:extLst>
          </p:cNvPr>
          <p:cNvSpPr txBox="1"/>
          <p:nvPr/>
        </p:nvSpPr>
        <p:spPr>
          <a:xfrm>
            <a:off x="82077" y="315512"/>
            <a:ext cx="41731053" cy="2272512"/>
          </a:xfrm>
          <a:prstGeom prst="rect">
            <a:avLst/>
          </a:prstGeom>
          <a:noFill/>
          <a:ln w="19050" cap="sq">
            <a:noFill/>
            <a:miter lim="800000"/>
          </a:ln>
        </p:spPr>
        <p:txBody>
          <a:bodyPr wrap="square" lIns="0" tIns="0" rIns="0" bIns="0" rtlCol="0" anchor="t" anchorCtr="0">
            <a:normAutofit fontScale="92500" lnSpcReduction="20000"/>
          </a:bodyPr>
          <a:lstStyle/>
          <a:p>
            <a:pPr algn="ctr" defTabSz="1751511"/>
            <a:r>
              <a:rPr lang="en-GB" sz="9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Growth, physical and cognitive function in children who are born HIV free, school age follow-up of a cluster randomized trial in rural Zimbabwe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3DB44-CAFA-484F-904C-D3FA7A48B903}"/>
              </a:ext>
            </a:extLst>
          </p:cNvPr>
          <p:cNvSpPr txBox="1">
            <a:spLocks/>
          </p:cNvSpPr>
          <p:nvPr/>
        </p:nvSpPr>
        <p:spPr>
          <a:xfrm>
            <a:off x="1433540" y="2379299"/>
            <a:ext cx="41032936" cy="1696907"/>
          </a:xfrm>
          <a:prstGeom prst="rect">
            <a:avLst/>
          </a:prstGeom>
          <a:noFill/>
          <a:ln w="19050" cap="sq">
            <a:noFill/>
            <a:miter lim="800000"/>
          </a:ln>
        </p:spPr>
        <p:txBody>
          <a:bodyPr wrap="square" lIns="0" tIns="0" rIns="0" bIns="0" rtlCol="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Marian Mwapaura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Clever Mazhanga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Idah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Mapurisa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Tsitsi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Mashedze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Eunice Munyama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Gloria Mapako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Thombizodwa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Mashiri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Dzidzai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Matemavi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Maria Kuona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Kundai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Sibanda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Manasa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Mangwende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Monica Tichagwa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Soneni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Nyoni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Asinje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Saidi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Joice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Tome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Dzivaidzo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Chidhangaro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Eddington Mpofu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Batsirai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Mutasa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Melissa Gladstone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Jonathan Wells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Jean H Humphrey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Lisa Langhaug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Naume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Tavengwa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Robert Ntozini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Melanie Smuk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Joe D Piper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1,2,6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Andrew J Prendergast</a:t>
            </a:r>
            <a:r>
              <a:rPr lang="en-GB" sz="3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  <a:r>
              <a:rPr lang="en-GB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GB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Zvitambo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Institute for Maternal and Child Health,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Queen Mary University of London,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Liverpool,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Child Health,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Johns Hopkins, </a:t>
            </a:r>
            <a:r>
              <a:rPr lang="en-GB" sz="36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 School Hygiene &amp; Tropical Medicine</a:t>
            </a:r>
            <a:endParaRPr lang="en-GB" sz="3600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59">
            <a:extLst>
              <a:ext uri="{FF2B5EF4-FFF2-40B4-BE49-F238E27FC236}">
                <a16:creationId xmlns:a16="http://schemas.microsoft.com/office/drawing/2014/main" id="{9011F70C-5A22-490E-BD46-814900E6A44D}"/>
              </a:ext>
            </a:extLst>
          </p:cNvPr>
          <p:cNvSpPr>
            <a:spLocks/>
          </p:cNvSpPr>
          <p:nvPr/>
        </p:nvSpPr>
        <p:spPr>
          <a:xfrm>
            <a:off x="472349" y="15053669"/>
            <a:ext cx="13529318" cy="11306174"/>
          </a:xfrm>
          <a:prstGeom prst="round2DiagRect">
            <a:avLst>
              <a:gd name="adj1" fmla="val 12111"/>
              <a:gd name="adj2" fmla="val 0"/>
            </a:avLst>
          </a:prstGeom>
          <a:solidFill>
            <a:srgbClr val="ABCDBC"/>
          </a:solidFill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108000" rIns="125848" bIns="125848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defTabSz="1751511">
              <a:spcAft>
                <a:spcPts val="800"/>
              </a:spcAft>
              <a:defRPr/>
            </a:pPr>
            <a:r>
              <a:rPr lang="en-US" sz="6000" b="1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characteristics from the SHINE trial</a:t>
            </a:r>
          </a:p>
          <a:p>
            <a:pPr marL="571500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1000 children born to HIV-negative mothers were compared with 268 children born HIV-free (CBHF) HIV-positive mothers in rural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Shurugwi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Pregnancy characteristics were broadly similar:</a:t>
            </a:r>
          </a:p>
          <a:p>
            <a:pPr marL="1028700" lvl="1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Mothers with HIV had lower hemoglobin and MUAC, and higher parity than mothers without HIV, </a:t>
            </a:r>
          </a:p>
          <a:p>
            <a:pPr marL="1028700" lvl="1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Mothers with HIV had higher depression and food insecurity scores, and lower socioeconomic scores. </a:t>
            </a:r>
          </a:p>
          <a:p>
            <a:pPr marL="1028700" lvl="1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By 18 months, CBHF had lower anthropometry, with higher rates of stunting and a lower breastfeeding duration</a:t>
            </a:r>
            <a:endParaRPr lang="en-GB" sz="7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A5A8FA40-A320-48F5-AEDE-96AEA35F7382}"/>
              </a:ext>
            </a:extLst>
          </p:cNvPr>
          <p:cNvSpPr>
            <a:spLocks/>
          </p:cNvSpPr>
          <p:nvPr/>
        </p:nvSpPr>
        <p:spPr>
          <a:xfrm>
            <a:off x="534320" y="15095288"/>
            <a:ext cx="13431464" cy="11306174"/>
          </a:xfrm>
          <a:prstGeom prst="round2DiagRect">
            <a:avLst>
              <a:gd name="adj1" fmla="val 12111"/>
              <a:gd name="adj2" fmla="val 0"/>
            </a:avLst>
          </a:prstGeom>
          <a:noFill/>
          <a:ln w="69850" cap="sq" cmpd="sng" algn="ctr">
            <a:solidFill>
              <a:srgbClr val="0A474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5848" tIns="125848" rIns="125848" bIns="125848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1751511">
              <a:defRPr/>
            </a:pPr>
            <a:endParaRPr lang="en-GB" sz="2497" ker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B75B445-C7CE-4F34-B783-3478B9F288E7}"/>
              </a:ext>
            </a:extLst>
          </p:cNvPr>
          <p:cNvGrpSpPr/>
          <p:nvPr/>
        </p:nvGrpSpPr>
        <p:grpSpPr>
          <a:xfrm>
            <a:off x="14304895" y="4886104"/>
            <a:ext cx="28087991" cy="22283959"/>
            <a:chOff x="14812962" y="5668960"/>
            <a:chExt cx="13461304" cy="20515940"/>
          </a:xfrm>
        </p:grpSpPr>
        <p:sp>
          <p:nvSpPr>
            <p:cNvPr id="24" name="Rectangle: Diagonal Corners Snipped 23">
              <a:extLst>
                <a:ext uri="{FF2B5EF4-FFF2-40B4-BE49-F238E27FC236}">
                  <a16:creationId xmlns:a16="http://schemas.microsoft.com/office/drawing/2014/main" id="{E5659BE4-56C3-4266-9658-657198CB4716}"/>
                </a:ext>
              </a:extLst>
            </p:cNvPr>
            <p:cNvSpPr>
              <a:spLocks/>
            </p:cNvSpPr>
            <p:nvPr/>
          </p:nvSpPr>
          <p:spPr>
            <a:xfrm>
              <a:off x="14812962" y="5952215"/>
              <a:ext cx="13461304" cy="20232685"/>
            </a:xfrm>
            <a:prstGeom prst="snip2DiagRect">
              <a:avLst>
                <a:gd name="adj1" fmla="val 0"/>
                <a:gd name="adj2" fmla="val 14277"/>
              </a:avLst>
            </a:prstGeom>
            <a:solidFill>
              <a:srgbClr val="0D5E61"/>
            </a:solidFill>
            <a:ln w="5080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25848" tIns="125848" rIns="125848" bIns="1258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751511">
                <a:defRPr/>
              </a:pPr>
              <a:endParaRPr lang="en-GB" sz="2497" kern="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Diagonal Corners Snipped 24">
              <a:extLst>
                <a:ext uri="{FF2B5EF4-FFF2-40B4-BE49-F238E27FC236}">
                  <a16:creationId xmlns:a16="http://schemas.microsoft.com/office/drawing/2014/main" id="{FF77147B-2203-4154-9DDA-21C52919F74C}"/>
                </a:ext>
              </a:extLst>
            </p:cNvPr>
            <p:cNvSpPr/>
            <p:nvPr/>
          </p:nvSpPr>
          <p:spPr>
            <a:xfrm>
              <a:off x="14812962" y="5668960"/>
              <a:ext cx="13177835" cy="20234278"/>
            </a:xfrm>
            <a:prstGeom prst="snip2DiagRect">
              <a:avLst>
                <a:gd name="adj1" fmla="val 0"/>
                <a:gd name="adj2" fmla="val 14277"/>
              </a:avLst>
            </a:prstGeom>
            <a:noFill/>
            <a:ln w="69850" cap="sq" cmpd="sng" algn="ctr">
              <a:solidFill>
                <a:srgbClr val="0A474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25848" tIns="125848" rIns="125848" bIns="1258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751511">
                <a:defRPr/>
              </a:pPr>
              <a:endParaRPr lang="en-GB" sz="2497" kern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E185AA6-7987-4156-B0D2-39D8B035F60B}"/>
              </a:ext>
            </a:extLst>
          </p:cNvPr>
          <p:cNvSpPr txBox="1"/>
          <p:nvPr/>
        </p:nvSpPr>
        <p:spPr>
          <a:xfrm>
            <a:off x="14797426" y="13225588"/>
            <a:ext cx="15479399" cy="6903688"/>
          </a:xfrm>
          <a:prstGeom prst="rect">
            <a:avLst/>
          </a:prstGeom>
          <a:noFill/>
          <a:ln w="19050" cap="sq">
            <a:noFill/>
            <a:miter lim="800000"/>
          </a:ln>
        </p:spPr>
        <p:txBody>
          <a:bodyPr wrap="square" lIns="0" tIns="360000" rIns="0" bIns="89891" anchor="ctr">
            <a:noAutofit/>
          </a:bodyPr>
          <a:lstStyle/>
          <a:p>
            <a:pPr defTabSz="1751511"/>
            <a:endParaRPr lang="en-ZW" sz="4000" b="1" dirty="0">
              <a:solidFill>
                <a:srgbClr val="F9D3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51511"/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CBHF had lower scores by 0.2-0.3 SD in :</a:t>
            </a:r>
          </a:p>
          <a:p>
            <a:pPr marL="457200" indent="-457200" defTabSz="1751511"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KABC-II total score (Mental processing index, MPI)</a:t>
            </a:r>
          </a:p>
          <a:p>
            <a:pPr marL="457200" indent="-457200" defTabSz="1751511"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Achievement Test </a:t>
            </a:r>
          </a:p>
          <a:p>
            <a:pPr marL="457200" indent="-457200" defTabSz="1751511"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EF</a:t>
            </a:r>
          </a:p>
          <a:p>
            <a:pPr marL="457200" indent="-457200" defTabSz="1751511"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CBHF also had lower Cardiovascular fitness (VO</a:t>
            </a:r>
            <a:r>
              <a:rPr lang="en-ZW" sz="4000" b="1" baseline="-25000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max)</a:t>
            </a:r>
          </a:p>
          <a:p>
            <a:pPr marL="457200" indent="-457200" defTabSz="1751511">
              <a:buFont typeface="Arial" panose="020B0604020202020204" pitchFamily="34" charset="0"/>
              <a:buChar char="•"/>
            </a:pPr>
            <a:r>
              <a:rPr lang="en-ZW" sz="4000" b="1" dirty="0">
                <a:solidFill>
                  <a:srgbClr val="F9D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CBHF also had smaller head circumference (0.3cm)</a:t>
            </a:r>
            <a:r>
              <a:rPr lang="en-ZW" sz="4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: Diagonal Corners Rounded 12">
            <a:extLst>
              <a:ext uri="{FF2B5EF4-FFF2-40B4-BE49-F238E27FC236}">
                <a16:creationId xmlns:a16="http://schemas.microsoft.com/office/drawing/2014/main" id="{5B919E5E-02DF-4B9D-85D4-B4D3C04D6D0E}"/>
              </a:ext>
            </a:extLst>
          </p:cNvPr>
          <p:cNvSpPr>
            <a:spLocks/>
          </p:cNvSpPr>
          <p:nvPr/>
        </p:nvSpPr>
        <p:spPr>
          <a:xfrm flipH="1">
            <a:off x="31753238" y="19018559"/>
            <a:ext cx="9181691" cy="4839193"/>
          </a:xfrm>
          <a:prstGeom prst="roundRect">
            <a:avLst/>
          </a:prstGeom>
          <a:solidFill>
            <a:srgbClr val="84CCBD"/>
          </a:solidFill>
          <a:ln w="5080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62000" tIns="108000" rIns="125848" bIns="125848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1751511">
              <a:spcAft>
                <a:spcPts val="800"/>
              </a:spcAft>
              <a:defRPr/>
            </a:pPr>
            <a:r>
              <a:rPr lang="en-US" sz="4800" b="1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685800" indent="-6858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ZW" sz="4800" dirty="0">
                <a:latin typeface="Arial" panose="020B0604020202020204" pitchFamily="34" charset="0"/>
                <a:cs typeface="Arial" panose="020B0604020202020204" pitchFamily="34" charset="0"/>
              </a:rPr>
              <a:t>CBHF had reduced cognitive function, cardiovascular fitness &amp; head circumference, including for adjusted models. </a:t>
            </a:r>
          </a:p>
          <a:p>
            <a:pPr defTabSz="1751511">
              <a:spcAft>
                <a:spcPts val="400"/>
              </a:spcAft>
              <a:defRPr/>
            </a:pPr>
            <a:endParaRPr lang="en-GB" sz="4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Diagonal Corners Rounded 13">
            <a:extLst>
              <a:ext uri="{FF2B5EF4-FFF2-40B4-BE49-F238E27FC236}">
                <a16:creationId xmlns:a16="http://schemas.microsoft.com/office/drawing/2014/main" id="{30DADF00-43BD-4FA3-A147-B1FDFE2E6986}"/>
              </a:ext>
            </a:extLst>
          </p:cNvPr>
          <p:cNvSpPr>
            <a:spLocks/>
          </p:cNvSpPr>
          <p:nvPr/>
        </p:nvSpPr>
        <p:spPr>
          <a:xfrm flipH="1">
            <a:off x="31634407" y="18999425"/>
            <a:ext cx="9445467" cy="4839193"/>
          </a:xfrm>
          <a:prstGeom prst="roundRect">
            <a:avLst/>
          </a:prstGeom>
          <a:noFill/>
          <a:ln w="69850" cap="sq" cmpd="sng" algn="ctr">
            <a:solidFill>
              <a:srgbClr val="0A474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5848" tIns="125848" rIns="125848" bIns="125848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1751511">
              <a:defRPr/>
            </a:pPr>
            <a:endParaRPr lang="en-GB" sz="4800" kern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0CB174-553A-4061-9980-0150E32D6584}"/>
              </a:ext>
            </a:extLst>
          </p:cNvPr>
          <p:cNvSpPr/>
          <p:nvPr/>
        </p:nvSpPr>
        <p:spPr>
          <a:xfrm>
            <a:off x="14300495" y="28092016"/>
            <a:ext cx="21531931" cy="1933413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751511">
              <a:spcAft>
                <a:spcPts val="200"/>
              </a:spcAft>
              <a:defRPr/>
            </a:pPr>
            <a:r>
              <a:rPr lang="en-GB" b="1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defTabSz="1751511">
              <a:spcAft>
                <a:spcPts val="200"/>
              </a:spcAft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and combined effects of improved water, sanitation, and hygiene, and improved complementary feeding, on child stunting and anaemia in rural Zimbabwe,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Humphrey J et al. 2019, Lancet Global Health, Vol 7, e132-e147</a:t>
            </a:r>
            <a:endParaRPr lang="en-GB" b="1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751511">
              <a:spcAft>
                <a:spcPts val="200"/>
              </a:spcAft>
              <a:defRPr/>
            </a:pPr>
            <a:r>
              <a:rPr lang="en-GB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Characterising school-age health and function in rural Zimbabwe using the SAHARAN toolbox , </a:t>
            </a:r>
            <a:r>
              <a:rPr lang="en-GB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Piper, </a:t>
            </a:r>
            <a:r>
              <a:rPr lang="en-GB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Mazhanga</a:t>
            </a:r>
            <a:r>
              <a:rPr lang="en-GB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et al. </a:t>
            </a:r>
            <a:r>
              <a:rPr lang="en-GB" i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lang="en-GB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One 2023, Vol 18, (5), p </a:t>
            </a:r>
            <a:r>
              <a:rPr lang="en-GB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e0285570, </a:t>
            </a:r>
            <a:r>
              <a:rPr lang="en-GB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751511">
              <a:spcAft>
                <a:spcPts val="200"/>
              </a:spcAft>
              <a:defRPr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Sanitation Hygiene Infant Nutrition Efficacy (SHINE) Trial: Protocol for School-Age Follow-up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Piper J. D,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Mazhanga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Wellcome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Open Access 2023,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:306, </a:t>
            </a:r>
          </a:p>
          <a:p>
            <a:pPr defTabSz="1751511">
              <a:spcAft>
                <a:spcPts val="200"/>
              </a:spcAft>
              <a:defRPr/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Adaptation of the Kaufman Assessment Battery for Children—2</a:t>
            </a:r>
            <a:r>
              <a:rPr lang="en-GB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 (KABC-II) to assess school-age neurodevelopment in rural Zimbabwe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Piper J. D,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Mazhanga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C,. </a:t>
            </a:r>
            <a:r>
              <a:rPr lang="en-GB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Wellcome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Open Research, 2022, Vol 7 (274), DOI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GB" kern="0" dirty="0">
              <a:solidFill>
                <a:srgbClr val="0A47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5BF18E8-9ADF-4D88-89D8-14C21FF5D42E}"/>
              </a:ext>
            </a:extLst>
          </p:cNvPr>
          <p:cNvSpPr/>
          <p:nvPr/>
        </p:nvSpPr>
        <p:spPr>
          <a:xfrm>
            <a:off x="36092102" y="28401434"/>
            <a:ext cx="6300784" cy="1439863"/>
          </a:xfrm>
          <a:prstGeom prst="rect">
            <a:avLst/>
          </a:prstGeom>
          <a:noFill/>
          <a:ln w="190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just" defTabSz="1751511">
              <a:spcBef>
                <a:spcPts val="749"/>
              </a:spcBef>
              <a:spcAft>
                <a:spcPts val="200"/>
              </a:spcAft>
              <a:defRPr/>
            </a:pPr>
            <a:r>
              <a:rPr lang="en-GB" sz="2400" b="1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pPr algn="just" defTabSz="1751511">
              <a:spcAft>
                <a:spcPts val="200"/>
              </a:spcAft>
              <a:defRPr/>
            </a:pPr>
            <a:r>
              <a:rPr lang="en-GB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thank the Ministry of Health and Child Care (</a:t>
            </a:r>
            <a:r>
              <a:rPr lang="en-GB" kern="0" dirty="0" err="1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MoHCC</a:t>
            </a:r>
            <a:r>
              <a:rPr lang="en-GB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the District Health Executive for their support. </a:t>
            </a:r>
          </a:p>
          <a:p>
            <a:pPr algn="just" defTabSz="1751511">
              <a:spcAft>
                <a:spcPts val="200"/>
              </a:spcAft>
              <a:defRPr/>
            </a:pPr>
            <a:r>
              <a:rPr lang="en-GB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thank the participants and their families in the Sanitation Hygiene Infant Nutrition Efficacy (SHINE Trial)</a:t>
            </a:r>
          </a:p>
        </p:txBody>
      </p:sp>
      <p:pic>
        <p:nvPicPr>
          <p:cNvPr id="37" name="Picture 36" descr="Health ministry rolls out dose of cholera vaccine - Zimbabwe Situation">
            <a:extLst>
              <a:ext uri="{FF2B5EF4-FFF2-40B4-BE49-F238E27FC236}">
                <a16:creationId xmlns:a16="http://schemas.microsoft.com/office/drawing/2014/main" id="{B24D8720-F15A-65D5-326C-978A50FE3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33" y="124496"/>
            <a:ext cx="305531" cy="4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Welcome to www.zvitambo.co.zw!">
            <a:extLst>
              <a:ext uri="{FF2B5EF4-FFF2-40B4-BE49-F238E27FC236}">
                <a16:creationId xmlns:a16="http://schemas.microsoft.com/office/drawing/2014/main" id="{E6DDF127-5154-5A4E-B3F2-1F99495E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583" y="28598320"/>
            <a:ext cx="4402333" cy="13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60" y="28092016"/>
            <a:ext cx="1549334" cy="205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303" y="5591077"/>
            <a:ext cx="8803388" cy="4978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51" y="19255423"/>
            <a:ext cx="10964856" cy="6167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792" y="12303053"/>
            <a:ext cx="9171973" cy="5168334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E61C04-5F5D-0BE1-5DE6-FE7E0E0DC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13873"/>
              </p:ext>
            </p:extLst>
          </p:nvPr>
        </p:nvGraphicFramePr>
        <p:xfrm>
          <a:off x="14368872" y="5369551"/>
          <a:ext cx="17384367" cy="66002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2993">
                  <a:extLst>
                    <a:ext uri="{9D8B030D-6E8A-4147-A177-3AD203B41FA5}">
                      <a16:colId xmlns:a16="http://schemas.microsoft.com/office/drawing/2014/main" val="4250383254"/>
                    </a:ext>
                  </a:extLst>
                </a:gridCol>
                <a:gridCol w="869241">
                  <a:extLst>
                    <a:ext uri="{9D8B030D-6E8A-4147-A177-3AD203B41FA5}">
                      <a16:colId xmlns:a16="http://schemas.microsoft.com/office/drawing/2014/main" val="2424094685"/>
                    </a:ext>
                  </a:extLst>
                </a:gridCol>
                <a:gridCol w="1654415">
                  <a:extLst>
                    <a:ext uri="{9D8B030D-6E8A-4147-A177-3AD203B41FA5}">
                      <a16:colId xmlns:a16="http://schemas.microsoft.com/office/drawing/2014/main" val="4271201291"/>
                    </a:ext>
                  </a:extLst>
                </a:gridCol>
                <a:gridCol w="758665">
                  <a:extLst>
                    <a:ext uri="{9D8B030D-6E8A-4147-A177-3AD203B41FA5}">
                      <a16:colId xmlns:a16="http://schemas.microsoft.com/office/drawing/2014/main" val="3405120104"/>
                    </a:ext>
                  </a:extLst>
                </a:gridCol>
                <a:gridCol w="1633071">
                  <a:extLst>
                    <a:ext uri="{9D8B030D-6E8A-4147-A177-3AD203B41FA5}">
                      <a16:colId xmlns:a16="http://schemas.microsoft.com/office/drawing/2014/main" val="1440659371"/>
                    </a:ext>
                  </a:extLst>
                </a:gridCol>
                <a:gridCol w="2391734">
                  <a:extLst>
                    <a:ext uri="{9D8B030D-6E8A-4147-A177-3AD203B41FA5}">
                      <a16:colId xmlns:a16="http://schemas.microsoft.com/office/drawing/2014/main" val="954158468"/>
                    </a:ext>
                  </a:extLst>
                </a:gridCol>
                <a:gridCol w="2351351">
                  <a:extLst>
                    <a:ext uri="{9D8B030D-6E8A-4147-A177-3AD203B41FA5}">
                      <a16:colId xmlns:a16="http://schemas.microsoft.com/office/drawing/2014/main" val="2399097243"/>
                    </a:ext>
                  </a:extLst>
                </a:gridCol>
                <a:gridCol w="2927970">
                  <a:extLst>
                    <a:ext uri="{9D8B030D-6E8A-4147-A177-3AD203B41FA5}">
                      <a16:colId xmlns:a16="http://schemas.microsoft.com/office/drawing/2014/main" val="2597529339"/>
                    </a:ext>
                  </a:extLst>
                </a:gridCol>
                <a:gridCol w="2644927">
                  <a:extLst>
                    <a:ext uri="{9D8B030D-6E8A-4147-A177-3AD203B41FA5}">
                      <a16:colId xmlns:a16="http://schemas.microsoft.com/office/drawing/2014/main" val="613973634"/>
                    </a:ext>
                  </a:extLst>
                </a:gridCol>
              </a:tblGrid>
              <a:tr h="1289123">
                <a:tc rowSpan="2">
                  <a:txBody>
                    <a:bodyPr/>
                    <a:lstStyle/>
                    <a:p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</a:t>
                      </a:r>
                    </a:p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 born HIV-free (CBHF)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HIV-unexposed (CHU)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GEE Mean difference (95% CI)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69954"/>
                  </a:ext>
                </a:extLst>
              </a:tr>
              <a:tr h="2151530">
                <a:tc vMerge="1"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Unadjusted difference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difference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 1 (Trial factors)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difference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 2 (Trial factors &amp; contemporary covariates)</a:t>
                      </a: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Adjusted difference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Model 3  (Trial factors &amp; baseline covariates) 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1855"/>
                  </a:ext>
                </a:extLst>
              </a:tr>
              <a:tr h="50250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KABC-II total</a:t>
                      </a: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(11)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 (11)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(2, 4)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(2, 4)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 (1, 4)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 (2, 4)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06549"/>
                  </a:ext>
                </a:extLst>
              </a:tr>
              <a:tr h="50250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</a:t>
                      </a: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264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(26)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(28)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(4, 11)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(3, 11)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 (2, 10)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 (3, 10)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86800"/>
                  </a:ext>
                </a:extLst>
              </a:tr>
              <a:tr h="50250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EF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 (25)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(24)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(2, 8)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(2, 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 (2, 8)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 (2, 9)</a:t>
                      </a: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00129"/>
                  </a:ext>
                </a:extLst>
              </a:tr>
              <a:tr h="75875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</a:t>
                      </a:r>
                      <a:r>
                        <a:rPr lang="en-GB" sz="2400" b="1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 (2.7)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 (2.7)</a:t>
                      </a:r>
                      <a:endParaRPr lang="en-GB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 (0.4, 1.2)</a:t>
                      </a:r>
                      <a:endParaRPr lang="en-GB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(0.2, 1.0)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 (0.1, 0.9)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 (0.1, 0.9)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103895"/>
                  </a:ext>
                </a:extLst>
              </a:tr>
              <a:tr h="893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</a:t>
                      </a:r>
                      <a:r>
                        <a:rPr lang="en-GB" sz="2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</a:t>
                      </a: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(SD)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 (1.5)</a:t>
                      </a:r>
                      <a:endParaRPr lang="en-GB" sz="2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 (1.4)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(0.1, 0.5)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  (0.1, 0.5)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 (0.1, 0.5)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 (0.1, 0.5)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880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0E1682B-30B6-5849-BC3D-34EC65AF629A}"/>
              </a:ext>
            </a:extLst>
          </p:cNvPr>
          <p:cNvSpPr txBox="1"/>
          <p:nvPr/>
        </p:nvSpPr>
        <p:spPr>
          <a:xfrm>
            <a:off x="14431973" y="12169140"/>
            <a:ext cx="14996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51511"/>
            <a:r>
              <a:rPr lang="en-ZW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 Cognitive outcomes at 7 years for CBHF and HUU children.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AA916-FD5A-F15C-0982-6CCC25B11638}"/>
              </a:ext>
            </a:extLst>
          </p:cNvPr>
          <p:cNvSpPr txBox="1"/>
          <p:nvPr/>
        </p:nvSpPr>
        <p:spPr>
          <a:xfrm>
            <a:off x="14565402" y="12753915"/>
            <a:ext cx="14996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*Model 1</a:t>
            </a:r>
            <a:r>
              <a:rPr lang="en-GB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adjusted for trial arm,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nurse</a:t>
            </a:r>
            <a:r>
              <a:rPr lang="en-US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age, calendar age recruited, temperature, sex</a:t>
            </a:r>
          </a:p>
          <a:p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Model 2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for trial factors plus </a:t>
            </a:r>
            <a:r>
              <a:rPr lang="en-US" sz="2000" kern="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contemporary factors (socioeconomic status, caregiver depression score (EPDS), household food insecurity (HFIAS), household religion, caregiver social support, caregiver gender norms, caregiver age, caregiver education, adversity score, children’s books at home). </a:t>
            </a: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*Model 3 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for trial </a:t>
            </a:r>
            <a:r>
              <a:rPr lang="en-GB" sz="2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factors plus Anthro at 18mo, birth weight, depression, household diet, maternal haemoglobin, SES, born in facility, gender norms attitudes, maternal schooling, </a:t>
            </a:r>
          </a:p>
          <a:p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9D10A-1957-C722-014F-52DDE5C75311}"/>
              </a:ext>
            </a:extLst>
          </p:cNvPr>
          <p:cNvGrpSpPr/>
          <p:nvPr/>
        </p:nvGrpSpPr>
        <p:grpSpPr>
          <a:xfrm>
            <a:off x="3981663" y="5041944"/>
            <a:ext cx="9288344" cy="9293270"/>
            <a:chOff x="2350052" y="11688726"/>
            <a:chExt cx="9288344" cy="929327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C0FCFE-C5DD-17AA-DD07-CD4CDDBD0A13}"/>
                </a:ext>
              </a:extLst>
            </p:cNvPr>
            <p:cNvSpPr/>
            <p:nvPr/>
          </p:nvSpPr>
          <p:spPr>
            <a:xfrm>
              <a:off x="3465743" y="13117813"/>
              <a:ext cx="4912224" cy="4670845"/>
            </a:xfrm>
            <a:prstGeom prst="ellipse">
              <a:avLst/>
            </a:prstGeom>
            <a:solidFill>
              <a:srgbClr val="990F13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B8A4DC-EDF1-466C-5E5E-880E28718873}"/>
                </a:ext>
              </a:extLst>
            </p:cNvPr>
            <p:cNvSpPr/>
            <p:nvPr/>
          </p:nvSpPr>
          <p:spPr>
            <a:xfrm>
              <a:off x="7376219" y="12686956"/>
              <a:ext cx="2686514" cy="2616928"/>
            </a:xfrm>
            <a:prstGeom prst="ellipse">
              <a:avLst/>
            </a:prstGeom>
            <a:solidFill>
              <a:schemeClr val="accent6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Socio-emotional</a:t>
              </a:r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SDQ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4232B0-E817-074D-7C5C-184C1DBE6F38}"/>
                </a:ext>
              </a:extLst>
            </p:cNvPr>
            <p:cNvSpPr/>
            <p:nvPr/>
          </p:nvSpPr>
          <p:spPr>
            <a:xfrm>
              <a:off x="5625389" y="11688726"/>
              <a:ext cx="2658387" cy="2666714"/>
            </a:xfrm>
            <a:prstGeom prst="ellipse">
              <a:avLst/>
            </a:prstGeom>
            <a:solidFill>
              <a:srgbClr val="FF00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</a:t>
              </a:r>
            </a:p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681884-6E26-4987-B8D4-BD956E4745C3}"/>
                </a:ext>
              </a:extLst>
            </p:cNvPr>
            <p:cNvSpPr/>
            <p:nvPr/>
          </p:nvSpPr>
          <p:spPr>
            <a:xfrm>
              <a:off x="6622622" y="16066021"/>
              <a:ext cx="5015774" cy="4731683"/>
            </a:xfrm>
            <a:prstGeom prst="ellipse">
              <a:avLst/>
            </a:prstGeom>
            <a:solidFill>
              <a:srgbClr val="42FE4D">
                <a:alpha val="1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B104C3-41D5-04D1-A1BD-6EA2AD0A4C17}"/>
                </a:ext>
              </a:extLst>
            </p:cNvPr>
            <p:cNvSpPr/>
            <p:nvPr/>
          </p:nvSpPr>
          <p:spPr>
            <a:xfrm>
              <a:off x="2350052" y="16340029"/>
              <a:ext cx="4928831" cy="4641967"/>
            </a:xfrm>
            <a:prstGeom prst="ellipse">
              <a:avLst/>
            </a:prstGeom>
            <a:solidFill>
              <a:srgbClr val="F2DA5A">
                <a:alpha val="1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017D94-7A14-494C-0D24-3654174DD791}"/>
                </a:ext>
              </a:extLst>
            </p:cNvPr>
            <p:cNvSpPr txBox="1"/>
            <p:nvPr/>
          </p:nvSpPr>
          <p:spPr>
            <a:xfrm>
              <a:off x="3371552" y="14547834"/>
              <a:ext cx="4912224" cy="242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981" b="1" dirty="0">
                  <a:latin typeface="Arial" panose="020B0604020202020204" pitchFamily="34" charset="0"/>
                  <a:cs typeface="Arial" panose="020B0604020202020204" pitchFamily="34" charset="0"/>
                </a:rPr>
                <a:t>Cognition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Kaufmann Assessment Battery  (KABC-II): total is the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Mental processing index (MPI)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2280A4-5BCE-7922-7A17-5DE0FF1FCE4F}"/>
                </a:ext>
              </a:extLst>
            </p:cNvPr>
            <p:cNvSpPr txBox="1"/>
            <p:nvPr/>
          </p:nvSpPr>
          <p:spPr>
            <a:xfrm>
              <a:off x="2652376" y="17381618"/>
              <a:ext cx="3844322" cy="242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981" b="1" dirty="0">
                  <a:latin typeface="Arial" panose="020B0604020202020204" pitchFamily="34" charset="0"/>
                  <a:cs typeface="Arial" panose="020B0604020202020204" pitchFamily="34" charset="0"/>
                </a:rPr>
                <a:t>Growth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BIA (Lean mass index)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Skinfolds,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Knee-heel length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Anthropometry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1585D8-2A63-4832-B7AD-9A8D24C3371F}"/>
                </a:ext>
              </a:extLst>
            </p:cNvPr>
            <p:cNvSpPr txBox="1"/>
            <p:nvPr/>
          </p:nvSpPr>
          <p:spPr>
            <a:xfrm>
              <a:off x="7144052" y="17540175"/>
              <a:ext cx="4410182" cy="242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981" b="1" dirty="0">
                  <a:latin typeface="Arial" panose="020B0604020202020204" pitchFamily="34" charset="0"/>
                  <a:cs typeface="Arial" panose="020B0604020202020204" pitchFamily="34" charset="0"/>
                </a:rPr>
                <a:t>Physical function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Grip strength,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broad jump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Shuttle Run test,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Hb, BP,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208774-9873-B3C0-D5B4-8569B5FD2999}"/>
                </a:ext>
              </a:extLst>
            </p:cNvPr>
            <p:cNvSpPr/>
            <p:nvPr/>
          </p:nvSpPr>
          <p:spPr>
            <a:xfrm>
              <a:off x="8091141" y="14929354"/>
              <a:ext cx="2229178" cy="2142895"/>
            </a:xfrm>
            <a:prstGeom prst="ellipse">
              <a:avLst/>
            </a:prstGeom>
            <a:solidFill>
              <a:schemeClr val="accent3"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 motor</a:t>
              </a:r>
              <a:endPara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497EC8-430B-8806-2C28-31C2501087CB}"/>
              </a:ext>
            </a:extLst>
          </p:cNvPr>
          <p:cNvSpPr txBox="1"/>
          <p:nvPr/>
        </p:nvSpPr>
        <p:spPr>
          <a:xfrm>
            <a:off x="296352" y="4569633"/>
            <a:ext cx="390045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51511">
              <a:spcAft>
                <a:spcPts val="800"/>
              </a:spcAft>
              <a:defRPr/>
            </a:pPr>
            <a:r>
              <a:rPr lang="en-US" sz="5100" b="1" kern="0" dirty="0">
                <a:solidFill>
                  <a:srgbClr val="0A4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C08FE97-3FD2-BF28-9BF9-4883488D3E30}"/>
              </a:ext>
            </a:extLst>
          </p:cNvPr>
          <p:cNvSpPr/>
          <p:nvPr/>
        </p:nvSpPr>
        <p:spPr>
          <a:xfrm>
            <a:off x="4868707" y="5234338"/>
            <a:ext cx="2804303" cy="2752772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 (Plus EF)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F999B-9862-957B-AF00-3E4054409563}"/>
              </a:ext>
            </a:extLst>
          </p:cNvPr>
          <p:cNvSpPr txBox="1"/>
          <p:nvPr/>
        </p:nvSpPr>
        <p:spPr>
          <a:xfrm>
            <a:off x="29338982" y="24268992"/>
            <a:ext cx="121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defTabSz="1751511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ZW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Medical Research Council of Zimbabwe approved the study protocol (MRCZ/A/1675). The SHINE follow-up study was registered with the Pan-African Clinical Trials Registry (PACTR202201828512110).  </a:t>
            </a:r>
            <a:endParaRPr lang="en-GB" sz="36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C66A5-B982-E3E2-496F-57B732FABE9D}"/>
              </a:ext>
            </a:extLst>
          </p:cNvPr>
          <p:cNvSpPr txBox="1"/>
          <p:nvPr/>
        </p:nvSpPr>
        <p:spPr>
          <a:xfrm>
            <a:off x="123780" y="5404703"/>
            <a:ext cx="5135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1275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children from the SHINE trial measured using the SAHARAN toolbox: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EF6E95-937F-9A67-B812-B16F6CE4D3B0}"/>
              </a:ext>
            </a:extLst>
          </p:cNvPr>
          <p:cNvSpPr txBox="1"/>
          <p:nvPr/>
        </p:nvSpPr>
        <p:spPr>
          <a:xfrm>
            <a:off x="-74623" y="13049941"/>
            <a:ext cx="4650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268 born HIV-free (CBHF)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2E7D70-4713-BDE8-96BB-9DF6FD019095}"/>
              </a:ext>
            </a:extLst>
          </p:cNvPr>
          <p:cNvSpPr txBox="1"/>
          <p:nvPr/>
        </p:nvSpPr>
        <p:spPr>
          <a:xfrm>
            <a:off x="39618" y="9492144"/>
            <a:ext cx="38426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1000 born to mothers without HIV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living with HIV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17D16C-D552-5315-2824-E390FDB707DD}"/>
              </a:ext>
            </a:extLst>
          </p:cNvPr>
          <p:cNvSpPr txBox="1"/>
          <p:nvPr/>
        </p:nvSpPr>
        <p:spPr>
          <a:xfrm>
            <a:off x="17332651" y="25537108"/>
            <a:ext cx="12131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51511">
              <a:spcAft>
                <a:spcPts val="400"/>
              </a:spcAft>
              <a:defRPr/>
            </a:pPr>
            <a:r>
              <a:rPr lang="en-ZW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Shuttle run test  to measure cardiovascular fitness</a:t>
            </a:r>
            <a:endParaRPr lang="en-GB" sz="36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E4F0F1-E26E-C867-12CC-C5E099FCE4E8}"/>
              </a:ext>
            </a:extLst>
          </p:cNvPr>
          <p:cNvSpPr txBox="1"/>
          <p:nvPr/>
        </p:nvSpPr>
        <p:spPr>
          <a:xfrm>
            <a:off x="31634408" y="17771492"/>
            <a:ext cx="12131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51511">
              <a:spcAft>
                <a:spcPts val="400"/>
              </a:spcAft>
              <a:defRPr/>
            </a:pPr>
            <a:r>
              <a:rPr lang="en-ZW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height</a:t>
            </a:r>
            <a:endParaRPr lang="en-GB" sz="36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28BA61-9ADA-AABF-4B96-9657322E5BFE}"/>
              </a:ext>
            </a:extLst>
          </p:cNvPr>
          <p:cNvSpPr txBox="1"/>
          <p:nvPr/>
        </p:nvSpPr>
        <p:spPr>
          <a:xfrm>
            <a:off x="31898012" y="10719765"/>
            <a:ext cx="9572883" cy="65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51511">
              <a:spcAft>
                <a:spcPts val="400"/>
              </a:spcAft>
              <a:defRPr/>
            </a:pPr>
            <a:r>
              <a:rPr lang="en-ZW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cognition using the KABC-II</a:t>
            </a:r>
            <a:endParaRPr lang="en-GB" sz="360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Distance Learning MSc Scholarship at Queen Mary University of London">
            <a:extLst>
              <a:ext uri="{FF2B5EF4-FFF2-40B4-BE49-F238E27FC236}">
                <a16:creationId xmlns:a16="http://schemas.microsoft.com/office/drawing/2014/main" id="{D841D4BB-02B3-3D7D-4667-EE321FE5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693" y="28039820"/>
            <a:ext cx="4103159" cy="21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96B712-755D-2289-EE45-07412064D4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297" y="26343282"/>
            <a:ext cx="2133505" cy="21335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771B9D3-62EA-9FCB-396F-3F2D212839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7" y="26656951"/>
            <a:ext cx="2307588" cy="1735163"/>
          </a:xfrm>
          <a:prstGeom prst="rect">
            <a:avLst/>
          </a:prstGeom>
        </p:spPr>
      </p:pic>
      <p:pic>
        <p:nvPicPr>
          <p:cNvPr id="1026" name="Picture 2" descr="thrasher research fund Среща | tugofwarfederation.com">
            <a:extLst>
              <a:ext uri="{FF2B5EF4-FFF2-40B4-BE49-F238E27FC236}">
                <a16:creationId xmlns:a16="http://schemas.microsoft.com/office/drawing/2014/main" id="{3404515D-601F-F7C4-FCB5-FA73347B6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10" y="26895234"/>
            <a:ext cx="2836830" cy="11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chool Seal | History | LSHTM">
            <a:extLst>
              <a:ext uri="{FF2B5EF4-FFF2-40B4-BE49-F238E27FC236}">
                <a16:creationId xmlns:a16="http://schemas.microsoft.com/office/drawing/2014/main" id="{4FA0E936-90BA-71DB-A5F4-7C8CBA74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09" y="28303744"/>
            <a:ext cx="3179460" cy="15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6A14F3-B06E-63EE-C75E-5824E3482BE3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648" y="26834926"/>
            <a:ext cx="2322694" cy="1257352"/>
          </a:xfrm>
          <a:prstGeom prst="rect">
            <a:avLst/>
          </a:prstGeom>
        </p:spPr>
      </p:pic>
      <p:pic>
        <p:nvPicPr>
          <p:cNvPr id="45" name="Audio Recording 8 Dec 2023 at 23:37:21">
            <a:hlinkClick r:id="" action="ppaction://media"/>
            <a:extLst>
              <a:ext uri="{FF2B5EF4-FFF2-40B4-BE49-F238E27FC236}">
                <a16:creationId xmlns:a16="http://schemas.microsoft.com/office/drawing/2014/main" id="{EF7B65BA-8A67-54F0-A671-9F886991D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994688" y="14730413"/>
            <a:ext cx="812800" cy="812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A675F0A-0C33-237D-72C7-824BFD592391}"/>
              </a:ext>
            </a:extLst>
          </p:cNvPr>
          <p:cNvSpPr txBox="1"/>
          <p:nvPr/>
        </p:nvSpPr>
        <p:spPr>
          <a:xfrm>
            <a:off x="36071202" y="27189197"/>
            <a:ext cx="4418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m.mwapaura@zvitambo.com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18"/>
              </a:rPr>
              <a:t>j.piper@zvitambo.com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BD1A8D"/>
      </a:accent1>
      <a:accent2>
        <a:srgbClr val="28A4A8"/>
      </a:accent2>
      <a:accent3>
        <a:srgbClr val="FFDCF7"/>
      </a:accent3>
      <a:accent4>
        <a:srgbClr val="D5F8F9"/>
      </a:accent4>
      <a:accent5>
        <a:srgbClr val="51154B"/>
      </a:accent5>
      <a:accent6>
        <a:srgbClr val="1E3535"/>
      </a:accent6>
      <a:hlink>
        <a:srgbClr val="28A4A8"/>
      </a:hlink>
      <a:folHlink>
        <a:srgbClr val="BD1A8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ption 1 - 01">
      <a:srgbClr val="0A4749"/>
    </a:custClr>
    <a:custClr name="Option 1 - 02">
      <a:srgbClr val="0D5E61"/>
    </a:custClr>
    <a:custClr name="Option 1 - 03">
      <a:srgbClr val="65C392"/>
    </a:custClr>
    <a:custClr name="Option 1 - 04">
      <a:srgbClr val="83CCAE"/>
    </a:custClr>
    <a:custClr name="Option 1 - 05">
      <a:srgbClr val="84CCBD"/>
    </a:custClr>
    <a:custClr name="Option 1 - 06">
      <a:srgbClr val="ABCDBC"/>
    </a:custClr>
    <a:custClr name="Option 1 - 07">
      <a:srgbClr val="E86E78"/>
    </a:custClr>
    <a:custClr name="Option 1 - 08">
      <a:srgbClr val="F9D340"/>
    </a:custClr>
    <a:custClr name="Option 1 - 09">
      <a:srgbClr val="FFFFFF"/>
    </a:custClr>
    <a:custClr name="Option 1 - 10">
      <a:srgbClr val="FFFFFF"/>
    </a:custClr>
    <a:custClr name="Option 2 - 01">
      <a:srgbClr val="E2D8F0"/>
    </a:custClr>
    <a:custClr name="Option 2 - 02">
      <a:srgbClr val="000000"/>
    </a:custClr>
    <a:custClr name="Option 2 - 03">
      <a:srgbClr val="7F7F7F"/>
    </a:custClr>
    <a:custClr name="Option 2 - 04">
      <a:srgbClr val="FFFFFF"/>
    </a:custClr>
    <a:custClr name="Option 2 - 05">
      <a:srgbClr val="82D8D0"/>
    </a:custClr>
    <a:custClr name="Option 2 - 06">
      <a:srgbClr val="CDBDE5"/>
    </a:custClr>
    <a:custClr name="Option 2 - 07">
      <a:srgbClr val="FFFFFF"/>
    </a:custClr>
    <a:custClr name="Option 2 - 08">
      <a:srgbClr val="FFFFFF"/>
    </a:custClr>
    <a:custClr name="Option 2 - 09">
      <a:srgbClr val="FFFFFF"/>
    </a:custClr>
    <a:custClr name="Option 2 - 10">
      <a:srgbClr val="FFFFFF"/>
    </a:custClr>
    <a:custClr name="Option 3 - 01">
      <a:srgbClr val="19243F"/>
    </a:custClr>
    <a:custClr name="Option 3 - 02">
      <a:srgbClr val="202E50"/>
    </a:custClr>
    <a:custClr name="Option 3 - 03">
      <a:srgbClr val="F6AA16"/>
    </a:custClr>
    <a:custClr name="Option 3 - 04">
      <a:srgbClr val="FFFFFF"/>
    </a:custClr>
    <a:custClr name="Option 3 - 05">
      <a:srgbClr val="A6A6A6"/>
    </a:custClr>
    <a:custClr name="Option 3 - 06">
      <a:srgbClr val="BFBFBF"/>
    </a:custClr>
    <a:custClr name="7">
      <a:srgbClr val="FFFFFF"/>
    </a:custClr>
    <a:custClr name="Option 3 - 08">
      <a:srgbClr val="FFFFFF"/>
    </a:custClr>
    <a:custClr name="Option 3 - 09">
      <a:srgbClr val="FFFFFF"/>
    </a:custClr>
    <a:custClr name="Option 3 - 10">
      <a:srgbClr val="FFFFFF"/>
    </a:custClr>
    <a:custClr name="Option 4 - 01">
      <a:srgbClr val="0283AD"/>
    </a:custClr>
    <a:custClr name="Option 4 - 02">
      <a:srgbClr val="FFFFFF"/>
    </a:custClr>
    <a:custClr name="Option 4 - 03">
      <a:srgbClr val="545454"/>
    </a:custClr>
    <a:custClr name="Option 4 - 04">
      <a:srgbClr val="015C7A"/>
    </a:custClr>
    <a:custClr name="Option 4 - 05">
      <a:srgbClr val="3A9BBB"/>
    </a:custClr>
    <a:custClr name="Option 4 - 06">
      <a:srgbClr val="BFBFBF"/>
    </a:custClr>
    <a:custClr name="Option 4 - 07">
      <a:srgbClr val="FFFFFF"/>
    </a:custClr>
    <a:custClr name="Option 4 - 08">
      <a:srgbClr val="FFFFFF"/>
    </a:custClr>
    <a:custClr name="Option 4 - 09">
      <a:srgbClr val="FFFFFF"/>
    </a:custClr>
    <a:custClr name="Option 4 - 10">
      <a:srgbClr val="FFFFFF"/>
    </a:custClr>
  </a:custClrLst>
  <a:extLst>
    <a:ext uri="{05A4C25C-085E-4340-85A3-A5531E510DB2}">
      <thm15:themeFamily xmlns:thm15="http://schemas.microsoft.com/office/thememl/2012/main" name="Office Theme" id="{86B2A56A-92D0-4DE4-9D70-2CE69A4FB00A}" vid="{E7C5DD21-E978-42B7-8D58-203F4F3850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d4e6fb-9d12-4ec1-abec-688feafe814f">
      <Terms xmlns="http://schemas.microsoft.com/office/infopath/2007/PartnerControls"/>
    </lcf76f155ced4ddcb4097134ff3c332f>
    <TaxCatchAll xmlns="250929fa-9806-4449-af20-7947085fa17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7" ma:contentTypeDescription="Create a new document." ma:contentTypeScope="" ma:versionID="2f7f996b7903c603f4ed4598d8fa9454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89206fd4a7459b096bc692614f8224f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51B57-294E-4982-8159-259179AFD70E}">
  <ds:schemaRefs>
    <ds:schemaRef ds:uri="http://purl.org/dc/dcmitype/"/>
    <ds:schemaRef ds:uri="68e1ab35-ff8e-44ca-82a7-f81c04950d13"/>
    <ds:schemaRef ds:uri="http://purl.org/dc/terms/"/>
    <ds:schemaRef ds:uri="http://schemas.openxmlformats.org/package/2006/metadata/core-properties"/>
    <ds:schemaRef ds:uri="a5bf85ab-5b89-45d5-812d-d881043611a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187932-1872-496F-9950-FE700874A4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F1717-7A6D-4EAB-B484-CD5869AC13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988</Words>
  <Application>Microsoft Macintosh PowerPoint</Application>
  <PresentationFormat>Custom</PresentationFormat>
  <Paragraphs>122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Poppins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Hunter</dc:creator>
  <cp:lastModifiedBy>Joseph Daniel Piper</cp:lastModifiedBy>
  <cp:revision>28</cp:revision>
  <cp:lastPrinted>2023-12-08T23:22:49Z</cp:lastPrinted>
  <dcterms:created xsi:type="dcterms:W3CDTF">2022-02-14T15:00:09Z</dcterms:created>
  <dcterms:modified xsi:type="dcterms:W3CDTF">2023-12-08T23:38:50Z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  <property fmtid="{D5CDD505-2E9C-101B-9397-08002B2CF9AE}" pid="3" name="MediaServiceImageTags">
    <vt:lpwstr/>
  </property>
</Properties>
</file>