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1.xml" ContentType="application/vnd.openxmlformats-officedocument.theme+xml"/>
  <Override PartName="/ppt/charts/colors2.xml" ContentType="application/vnd.ms-office.chartcolorstyle+xml"/>
  <Override PartName="/ppt/theme/theme2.xml" ContentType="application/vnd.openxmlformats-officedocument.theme+xml"/>
  <Override PartName="/ppt/charts/style2.xml" ContentType="application/vnd.ms-office.chartstyle+xml"/>
  <Override PartName="/ppt/notesMasters/notesMaster1.xml" ContentType="application/vnd.openxmlformats-officedocument.presentationml.notesMaster+xml"/>
  <Override PartName="/ppt/charts/chart2.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0275213" cy="42803763"/>
  <p:notesSz cx="6858000" cy="9144000"/>
  <p:defaultTextStyle>
    <a:defPPr>
      <a:defRPr lang="en-M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9"/>
    <p:restoredTop sz="94719"/>
  </p:normalViewPr>
  <p:slideViewPr>
    <p:cSldViewPr snapToGrid="0">
      <p:cViewPr>
        <p:scale>
          <a:sx n="60" d="100"/>
          <a:sy n="60" d="100"/>
        </p:scale>
        <p:origin x="968" y="-9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600" b="0" i="0" u="none" strike="noStrike" kern="1200" spc="0" baseline="0">
                <a:solidFill>
                  <a:schemeClr val="tx1">
                    <a:lumMod val="65000"/>
                    <a:lumOff val="35000"/>
                  </a:schemeClr>
                </a:solidFill>
                <a:latin typeface="+mn-lt"/>
                <a:ea typeface="+mn-ea"/>
                <a:cs typeface="+mn-cs"/>
              </a:defRPr>
            </a:pPr>
            <a:r>
              <a:rPr lang="en-US" sz="2600" baseline="0"/>
              <a:t>Baseline viral load results</a:t>
            </a:r>
          </a:p>
        </c:rich>
      </c:tx>
      <c:overlay val="0"/>
      <c:spPr>
        <a:noFill/>
        <a:ln>
          <a:noFill/>
        </a:ln>
        <a:effectLst/>
      </c:spPr>
      <c:txPr>
        <a:bodyPr rot="0" spcFirstLastPara="1" vertOverflow="ellipsis" vert="horz" wrap="square" anchor="ctr" anchorCtr="1"/>
        <a:lstStyle/>
        <a:p>
          <a:pPr>
            <a:defRPr sz="2600" b="0" i="0" u="none" strike="noStrike" kern="1200" spc="0" baseline="0">
              <a:solidFill>
                <a:schemeClr val="tx1">
                  <a:lumMod val="65000"/>
                  <a:lumOff val="35000"/>
                </a:schemeClr>
              </a:solidFill>
              <a:latin typeface="+mn-lt"/>
              <a:ea typeface="+mn-ea"/>
              <a:cs typeface="+mn-cs"/>
            </a:defRPr>
          </a:pPr>
          <a:endParaRPr lang="en-MW"/>
        </a:p>
      </c:txPr>
    </c:title>
    <c:autoTitleDeleted val="0"/>
    <c:plotArea>
      <c:layout>
        <c:manualLayout>
          <c:layoutTarget val="inner"/>
          <c:xMode val="edge"/>
          <c:yMode val="edge"/>
          <c:x val="0.19234203619284432"/>
          <c:y val="9.3210736320510898E-2"/>
          <c:w val="0.56615789473684208"/>
          <c:h val="0.80276135126755022"/>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7B5-1547-AD81-5037D9489F64}"/>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37B5-1547-AD81-5037D9489F64}"/>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MW"/>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suppressed</c:v>
                </c:pt>
                <c:pt idx="1">
                  <c:v>unsuppressed</c:v>
                </c:pt>
              </c:strCache>
            </c:strRef>
          </c:cat>
          <c:val>
            <c:numRef>
              <c:f>Sheet1!$B$2:$B$3</c:f>
              <c:numCache>
                <c:formatCode>General</c:formatCode>
                <c:ptCount val="2"/>
                <c:pt idx="0">
                  <c:v>31</c:v>
                </c:pt>
                <c:pt idx="1">
                  <c:v>38</c:v>
                </c:pt>
              </c:numCache>
            </c:numRef>
          </c:val>
          <c:extLst>
            <c:ext xmlns:c16="http://schemas.microsoft.com/office/drawing/2014/chart" uri="{C3380CC4-5D6E-409C-BE32-E72D297353CC}">
              <c16:uniqueId val="{00000004-37B5-1547-AD81-5037D9489F64}"/>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18284417737256528"/>
          <c:y val="0.91293021368163385"/>
          <c:w val="0.63080273518441776"/>
          <c:h val="8.7069786318366107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M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MW"/>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r>
              <a:rPr lang="en-US"/>
              <a:t> viral load  re-suppression results</a:t>
            </a:r>
          </a:p>
        </c:rich>
      </c:tx>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MW"/>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A11-8C42-B9D5-26191328A0D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A11-8C42-B9D5-26191328A0D4}"/>
              </c:ext>
            </c:extLst>
          </c:dPt>
          <c:dLbls>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MW"/>
              </a:p>
            </c:txPr>
            <c:dLblPos val="ct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re-suppressed</c:v>
                </c:pt>
                <c:pt idx="1">
                  <c:v>unsuppressed</c:v>
                </c:pt>
              </c:strCache>
            </c:strRef>
          </c:cat>
          <c:val>
            <c:numRef>
              <c:f>Sheet1!$B$2:$B$3</c:f>
              <c:numCache>
                <c:formatCode>General</c:formatCode>
                <c:ptCount val="2"/>
                <c:pt idx="0">
                  <c:v>33</c:v>
                </c:pt>
                <c:pt idx="1">
                  <c:v>5</c:v>
                </c:pt>
              </c:numCache>
            </c:numRef>
          </c:val>
          <c:extLst>
            <c:ext xmlns:c16="http://schemas.microsoft.com/office/drawing/2014/chart" uri="{C3380CC4-5D6E-409C-BE32-E72D297353CC}">
              <c16:uniqueId val="{00000004-5A11-8C42-B9D5-26191328A0D4}"/>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5499668310691933"/>
          <c:y val="0.83986259070557368"/>
          <c:w val="0.71931066309019065"/>
          <c:h val="0.11438577530749833"/>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MW"/>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MW"/>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42A382-00A3-E04F-B31B-363D17E4C7D2}" type="datetimeFigureOut">
              <a:rPr lang="en-MW" smtClean="0"/>
              <a:t>29/11/2023</a:t>
            </a:fld>
            <a:endParaRPr lang="en-MW"/>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M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M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5288A5-5E8C-574A-9DD4-E1AFACF9FE69}" type="slidenum">
              <a:rPr lang="en-MW" smtClean="0"/>
              <a:t>‹#›</a:t>
            </a:fld>
            <a:endParaRPr lang="en-MW"/>
          </a:p>
        </p:txBody>
      </p:sp>
    </p:spTree>
    <p:extLst>
      <p:ext uri="{BB962C8B-B14F-4D97-AF65-F5344CB8AC3E}">
        <p14:creationId xmlns:p14="http://schemas.microsoft.com/office/powerpoint/2010/main" val="2642267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W" dirty="0"/>
          </a:p>
        </p:txBody>
      </p:sp>
      <p:sp>
        <p:nvSpPr>
          <p:cNvPr id="4" name="Slide Number Placeholder 3"/>
          <p:cNvSpPr>
            <a:spLocks noGrp="1"/>
          </p:cNvSpPr>
          <p:nvPr>
            <p:ph type="sldNum" sz="quarter" idx="5"/>
          </p:nvPr>
        </p:nvSpPr>
        <p:spPr/>
        <p:txBody>
          <a:bodyPr/>
          <a:lstStyle/>
          <a:p>
            <a:fld id="{A85288A5-5E8C-574A-9DD4-E1AFACF9FE69}" type="slidenum">
              <a:rPr lang="en-MW" smtClean="0"/>
              <a:t>1</a:t>
            </a:fld>
            <a:endParaRPr lang="en-MW"/>
          </a:p>
        </p:txBody>
      </p:sp>
    </p:spTree>
    <p:extLst>
      <p:ext uri="{BB962C8B-B14F-4D97-AF65-F5344CB8AC3E}">
        <p14:creationId xmlns:p14="http://schemas.microsoft.com/office/powerpoint/2010/main" val="1942274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4">
            <a:extLst>
              <a:ext uri="{FF2B5EF4-FFF2-40B4-BE49-F238E27FC236}">
                <a16:creationId xmlns:a16="http://schemas.microsoft.com/office/drawing/2014/main" id="{C853769A-A6C8-BE9F-A596-08A78D9B0416}"/>
              </a:ext>
            </a:extLst>
          </p:cNvPr>
          <p:cNvSpPr txBox="1">
            <a:spLocks noGrp="1"/>
          </p:cNvSpPr>
          <p:nvPr>
            <p:ph type="title"/>
          </p:nvPr>
        </p:nvSpPr>
        <p:spPr/>
        <p:txBody>
          <a:bodyPr/>
          <a:lstStyle>
            <a:lvl1pPr>
              <a:defRPr/>
            </a:lvl1pPr>
          </a:lstStyle>
          <a:p>
            <a:pPr lvl="0"/>
            <a:r>
              <a:rPr lang="en-US"/>
              <a:t>Click to edit Master title style</a:t>
            </a:r>
            <a:endParaRPr lang="en-GB"/>
          </a:p>
        </p:txBody>
      </p:sp>
    </p:spTree>
    <p:extLst>
      <p:ext uri="{BB962C8B-B14F-4D97-AF65-F5344CB8AC3E}">
        <p14:creationId xmlns:p14="http://schemas.microsoft.com/office/powerpoint/2010/main" val="77933113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02002D-490D-0CB4-18A5-3B5831552703}"/>
              </a:ext>
            </a:extLst>
          </p:cNvPr>
          <p:cNvSpPr txBox="1">
            <a:spLocks noGrp="1"/>
          </p:cNvSpPr>
          <p:nvPr>
            <p:ph type="title"/>
          </p:nvPr>
        </p:nvSpPr>
        <p:spPr>
          <a:xfrm>
            <a:off x="0" y="0"/>
            <a:ext cx="30275207" cy="2008058"/>
          </a:xfrm>
          <a:prstGeom prst="rect">
            <a:avLst/>
          </a:prstGeom>
          <a:solidFill>
            <a:srgbClr val="8C1CA1"/>
          </a:solidFill>
          <a:ln>
            <a:noFill/>
          </a:ln>
        </p:spPr>
        <p:txBody>
          <a:bodyPr vert="horz" wrap="square" lIns="1079997" tIns="719998" rIns="1079997" bIns="719998" anchor="ctr" anchorCtr="0" compatLnSpc="1">
            <a:spAutoFit/>
          </a:bodyPr>
          <a:lstStyle/>
          <a:p>
            <a:pPr lvl="0"/>
            <a:r>
              <a:rPr lang="en-US"/>
              <a:t>Click to edit Master title style</a:t>
            </a:r>
          </a:p>
        </p:txBody>
      </p:sp>
      <p:sp>
        <p:nvSpPr>
          <p:cNvPr id="3" name="Text Placeholder 2">
            <a:extLst>
              <a:ext uri="{FF2B5EF4-FFF2-40B4-BE49-F238E27FC236}">
                <a16:creationId xmlns:a16="http://schemas.microsoft.com/office/drawing/2014/main" id="{5508EF53-E8B6-4A63-7E85-EF1340054ECA}"/>
              </a:ext>
            </a:extLst>
          </p:cNvPr>
          <p:cNvSpPr txBox="1">
            <a:spLocks noGrp="1"/>
          </p:cNvSpPr>
          <p:nvPr>
            <p:ph type="body" idx="1"/>
          </p:nvPr>
        </p:nvSpPr>
        <p:spPr>
          <a:xfrm>
            <a:off x="1390043" y="3298734"/>
            <a:ext cx="26112374" cy="27158594"/>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9">
            <a:extLst>
              <a:ext uri="{FF2B5EF4-FFF2-40B4-BE49-F238E27FC236}">
                <a16:creationId xmlns:a16="http://schemas.microsoft.com/office/drawing/2014/main" id="{1E049A35-6139-15CC-0D93-B7E04B4E916E}"/>
              </a:ext>
            </a:extLst>
          </p:cNvPr>
          <p:cNvPicPr>
            <a:picLocks noChangeAspect="1"/>
          </p:cNvPicPr>
          <p:nvPr/>
        </p:nvPicPr>
        <p:blipFill>
          <a:blip r:embed="rId3"/>
          <a:srcRect/>
          <a:stretch>
            <a:fillRect/>
          </a:stretch>
        </p:blipFill>
        <p:spPr>
          <a:xfrm>
            <a:off x="27657545" y="41290381"/>
            <a:ext cx="2498104" cy="1402552"/>
          </a:xfrm>
          <a:prstGeom prst="rect">
            <a:avLst/>
          </a:prstGeom>
          <a:noFill/>
          <a:ln cap="flat">
            <a:noFill/>
          </a:ln>
        </p:spPr>
      </p:pic>
      <p:sp>
        <p:nvSpPr>
          <p:cNvPr id="5" name="TextBox 11">
            <a:extLst>
              <a:ext uri="{FF2B5EF4-FFF2-40B4-BE49-F238E27FC236}">
                <a16:creationId xmlns:a16="http://schemas.microsoft.com/office/drawing/2014/main" id="{8FDCC194-940A-C829-0BF8-435BB572F057}"/>
              </a:ext>
            </a:extLst>
          </p:cNvPr>
          <p:cNvSpPr txBox="1"/>
          <p:nvPr/>
        </p:nvSpPr>
        <p:spPr>
          <a:xfrm>
            <a:off x="3167746" y="41899115"/>
            <a:ext cx="184727" cy="369335"/>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Verdana"/>
            </a:endParaRPr>
          </a:p>
        </p:txBody>
      </p:sp>
      <p:sp>
        <p:nvSpPr>
          <p:cNvPr id="6" name="TextBox 12">
            <a:extLst>
              <a:ext uri="{FF2B5EF4-FFF2-40B4-BE49-F238E27FC236}">
                <a16:creationId xmlns:a16="http://schemas.microsoft.com/office/drawing/2014/main" id="{47E83B76-DAD7-7925-BFA5-93B0267D411D}"/>
              </a:ext>
            </a:extLst>
          </p:cNvPr>
          <p:cNvSpPr txBox="1"/>
          <p:nvPr/>
        </p:nvSpPr>
        <p:spPr>
          <a:xfrm>
            <a:off x="0" y="41401215"/>
            <a:ext cx="30275217" cy="1402552"/>
          </a:xfrm>
          <a:prstGeom prst="rect">
            <a:avLst/>
          </a:prstGeom>
          <a:noFill/>
          <a:ln cap="flat">
            <a:noFill/>
          </a:ln>
        </p:spPr>
        <p:txBody>
          <a:bodyPr vert="horz" wrap="square" lIns="1079997" tIns="0" rIns="1079997" bIns="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Verdana"/>
              </a:rPr>
              <a:t>Presented at IPHASA 2023 – the 2nd International Paediatric HIV Symposium in Africa  •  12-14 December 2023</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marL="0" marR="0" lvl="0" indent="0" algn="l" defTabSz="2270638" rtl="0" fontAlgn="auto" hangingPunct="1">
        <a:lnSpc>
          <a:spcPct val="90000"/>
        </a:lnSpc>
        <a:spcBef>
          <a:spcPts val="0"/>
        </a:spcBef>
        <a:spcAft>
          <a:spcPts val="0"/>
        </a:spcAft>
        <a:buNone/>
        <a:tabLst/>
        <a:defRPr lang="en-US" sz="4000" b="1" i="0" u="none" strike="noStrike" kern="1200" cap="none" spc="0" baseline="0">
          <a:solidFill>
            <a:srgbClr val="FFFFFF"/>
          </a:solidFill>
          <a:uFillTx/>
          <a:latin typeface="Verdana" pitchFamily="34"/>
          <a:ea typeface="Verdana" pitchFamily="34"/>
          <a:cs typeface="Verdana" pitchFamily="34"/>
        </a:defRPr>
      </a:lvl1pPr>
    </p:titleStyle>
    <p:bodyStyle>
      <a:lvl1pPr marL="342900" marR="0" lvl="0" indent="-126900" algn="l" defTabSz="359999" rtl="0" fontAlgn="auto" hangingPunct="1">
        <a:lnSpc>
          <a:spcPct val="120000"/>
        </a:lnSpc>
        <a:spcBef>
          <a:spcPts val="2485"/>
        </a:spcBef>
        <a:spcAft>
          <a:spcPts val="0"/>
        </a:spcAft>
        <a:buSzPct val="100000"/>
        <a:buFont typeface="Arial" pitchFamily="34"/>
        <a:buChar char="•"/>
        <a:tabLst>
          <a:tab pos="359999" algn="l"/>
        </a:tabLst>
        <a:defRPr lang="en-US" sz="2000" b="0" i="0" u="none" strike="noStrike" kern="1200" cap="none" spc="0" baseline="0">
          <a:solidFill>
            <a:srgbClr val="000000"/>
          </a:solidFill>
          <a:uFillTx/>
          <a:latin typeface="Verdana" pitchFamily="34"/>
          <a:ea typeface="Verdana" pitchFamily="34"/>
          <a:cs typeface="Verdana" pitchFamily="34"/>
        </a:defRPr>
      </a:lvl1pPr>
      <a:lvl2pPr marL="1478219" marR="0" lvl="1" indent="-126900" algn="l" defTabSz="359999" rtl="0" fontAlgn="auto" hangingPunct="1">
        <a:lnSpc>
          <a:spcPct val="120000"/>
        </a:lnSpc>
        <a:spcBef>
          <a:spcPts val="1240"/>
        </a:spcBef>
        <a:spcAft>
          <a:spcPts val="0"/>
        </a:spcAft>
        <a:buSzPct val="100000"/>
        <a:buFont typeface="Arial" pitchFamily="34"/>
        <a:buChar char="•"/>
        <a:tabLst>
          <a:tab pos="360000" algn="l"/>
        </a:tabLst>
        <a:defRPr lang="en-US" sz="2000" b="0" i="0" u="none" strike="noStrike" kern="1200" cap="none" spc="0" baseline="0">
          <a:solidFill>
            <a:srgbClr val="000000"/>
          </a:solidFill>
          <a:uFillTx/>
          <a:latin typeface="Verdana" pitchFamily="34"/>
          <a:ea typeface="Verdana" pitchFamily="34"/>
          <a:cs typeface="Verdana" pitchFamily="34"/>
        </a:defRPr>
      </a:lvl2pPr>
      <a:lvl3pPr marL="2613538" marR="0" lvl="2" indent="-126900" algn="l" defTabSz="359999" rtl="0" fontAlgn="auto" hangingPunct="1">
        <a:lnSpc>
          <a:spcPct val="120000"/>
        </a:lnSpc>
        <a:spcBef>
          <a:spcPts val="1240"/>
        </a:spcBef>
        <a:spcAft>
          <a:spcPts val="0"/>
        </a:spcAft>
        <a:buSzPct val="100000"/>
        <a:buFont typeface="Arial" pitchFamily="34"/>
        <a:buChar char="•"/>
        <a:tabLst>
          <a:tab pos="360000" algn="l"/>
        </a:tabLst>
        <a:defRPr lang="en-US" sz="2000" b="0" i="0" u="none" strike="noStrike" kern="1200" cap="none" spc="0" baseline="0">
          <a:solidFill>
            <a:srgbClr val="000000"/>
          </a:solidFill>
          <a:uFillTx/>
          <a:latin typeface="Verdana" pitchFamily="34"/>
          <a:ea typeface="Verdana" pitchFamily="34"/>
          <a:cs typeface="Verdana" pitchFamily="34"/>
        </a:defRPr>
      </a:lvl3pPr>
      <a:lvl4pPr marL="3748857" marR="0" lvl="3" indent="-126900" algn="l" defTabSz="359999" rtl="0" fontAlgn="auto" hangingPunct="1">
        <a:lnSpc>
          <a:spcPct val="120000"/>
        </a:lnSpc>
        <a:spcBef>
          <a:spcPts val="1240"/>
        </a:spcBef>
        <a:spcAft>
          <a:spcPts val="0"/>
        </a:spcAft>
        <a:buSzPct val="100000"/>
        <a:buFont typeface="Arial" pitchFamily="34"/>
        <a:buChar char="•"/>
        <a:tabLst>
          <a:tab pos="360000" algn="l"/>
        </a:tabLst>
        <a:defRPr lang="en-US" sz="2000" b="0" i="0" u="none" strike="noStrike" kern="1200" cap="none" spc="0" baseline="0">
          <a:solidFill>
            <a:srgbClr val="000000"/>
          </a:solidFill>
          <a:uFillTx/>
          <a:latin typeface="Verdana" pitchFamily="34"/>
          <a:ea typeface="Verdana" pitchFamily="34"/>
          <a:cs typeface="Verdana" pitchFamily="34"/>
        </a:defRPr>
      </a:lvl4pPr>
      <a:lvl5pPr marL="4884176" marR="0" lvl="4" indent="-126900" algn="l" defTabSz="359999" rtl="0" fontAlgn="auto" hangingPunct="1">
        <a:lnSpc>
          <a:spcPct val="120000"/>
        </a:lnSpc>
        <a:spcBef>
          <a:spcPts val="1240"/>
        </a:spcBef>
        <a:spcAft>
          <a:spcPts val="0"/>
        </a:spcAft>
        <a:buSzPct val="100000"/>
        <a:buFont typeface="Arial" pitchFamily="34"/>
        <a:buChar char="•"/>
        <a:tabLst>
          <a:tab pos="360000" algn="l"/>
        </a:tabLst>
        <a:defRPr lang="en-US" sz="2000" b="0" i="0" u="none" strike="noStrike" kern="1200" cap="none" spc="0" baseline="0">
          <a:solidFill>
            <a:srgbClr val="000000"/>
          </a:solidFill>
          <a:uFillTx/>
          <a:latin typeface="Verdana" pitchFamily="34"/>
          <a:ea typeface="Verdana" pitchFamily="34"/>
          <a:cs typeface="Verdana" pitchFamily="3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M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ext Box 4">
            <a:extLst>
              <a:ext uri="{FF2B5EF4-FFF2-40B4-BE49-F238E27FC236}">
                <a16:creationId xmlns:a16="http://schemas.microsoft.com/office/drawing/2014/main" id="{55CC502E-CFF3-E036-1C4A-FFD592871D32}"/>
              </a:ext>
            </a:extLst>
          </p:cNvPr>
          <p:cNvSpPr txBox="1"/>
          <p:nvPr/>
        </p:nvSpPr>
        <p:spPr>
          <a:xfrm>
            <a:off x="1131890" y="2882271"/>
            <a:ext cx="6445248" cy="37318081"/>
          </a:xfrm>
          <a:prstGeom prst="rect">
            <a:avLst/>
          </a:prstGeom>
          <a:noFill/>
          <a:ln cap="flat">
            <a:noFill/>
          </a:ln>
        </p:spPr>
        <p:txBody>
          <a:bodyPr vert="horz" wrap="square" lIns="14868" tIns="14868" rIns="14868" bIns="14868" anchor="t" anchorCtr="0" compatLnSpc="1">
            <a:noAutofit/>
          </a:bodyPr>
          <a:lstStyle/>
          <a:p>
            <a:pPr marL="0" marR="0" lvl="0" indent="0" algn="just"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4400" b="1" i="0" u="none" strike="noStrike" kern="1200" cap="none" spc="0" baseline="0" dirty="0">
                <a:solidFill>
                  <a:srgbClr val="8C1CA1"/>
                </a:solidFill>
                <a:uFillTx/>
                <a:latin typeface="Verdana"/>
                <a:ea typeface="IAS Ribbon Sans Bold" pitchFamily="2"/>
              </a:rPr>
              <a:t>Introduction</a:t>
            </a:r>
            <a:endParaRPr lang="en-US" sz="3600" b="1" i="0" u="none" strike="noStrike" kern="1200" cap="none" spc="0" baseline="0" dirty="0">
              <a:solidFill>
                <a:srgbClr val="8C1CA1"/>
              </a:solidFill>
              <a:uFillTx/>
              <a:latin typeface="Verdana"/>
              <a:ea typeface="IAS Ribbon Sans Bold" pitchFamily="2"/>
            </a:endParaRPr>
          </a:p>
          <a:p>
            <a:pPr marL="0" marR="0" lvl="0" indent="0" algn="just"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800" b="1" i="0" u="none" strike="noStrike" kern="1200" cap="none" spc="0" baseline="0" dirty="0">
              <a:solidFill>
                <a:srgbClr val="8C1CA1"/>
              </a:solidFill>
              <a:uFillTx/>
              <a:latin typeface="Verdana"/>
              <a:ea typeface="IAS Ribbon Sans Bold"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3400" b="0" i="0" u="none" strike="noStrike" kern="1200" cap="none" spc="0" baseline="0" dirty="0">
                <a:solidFill>
                  <a:srgbClr val="000000"/>
                </a:solidFill>
                <a:uFillTx/>
                <a:latin typeface="Verdana"/>
                <a:ea typeface="IAS Ribbon Sans Regular" pitchFamily="2"/>
              </a:rPr>
              <a:t>Children living with HIV have a higher risk of morbidity and mortality due to unsuppressed HIV viral load which increases risk of co-infections. The Malawi Population- based HIV Impact Assessment (MPHIA) 2021 reports a 42% low HIV viral load (VL) suppression rate among    children compared to 98.0% in adults. In 2021, Lighthouse Trust rolled out the Pediatric differentiated service delivery (DSD) clinic for all children aged 0-5 years old, to improve VL suppression rate. The clinic introduced specialized sessions for guardians whose children had high VL (defined as&gt; 1000 copies/ml). Monthly , all guardians whose children have high viral load have a group session with health providers. The guardian and the provider agree on the challenges identified and develop an action plan on how to solve the identified challenges. </a:t>
            </a: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2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200" b="0" i="0" u="none" strike="noStrike" kern="1200" cap="none" spc="0" baseline="0" dirty="0">
              <a:solidFill>
                <a:srgbClr val="000000"/>
              </a:solidFill>
              <a:uFillTx/>
              <a:latin typeface="Verdana"/>
              <a:ea typeface="IAS Ribbon Sans Regular" pitchFamily="2"/>
            </a:endParaRPr>
          </a:p>
          <a:p>
            <a:pPr marL="0" marR="0" lvl="0" indent="0" algn="just"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4400" b="1" i="0" u="none" strike="noStrike" kern="1200" cap="none" spc="0" baseline="0" dirty="0">
                <a:solidFill>
                  <a:srgbClr val="8C1CA1"/>
                </a:solidFill>
                <a:uFillTx/>
                <a:latin typeface="Verdana"/>
                <a:ea typeface="IAS Ribbon Sans Bold" pitchFamily="2"/>
              </a:rPr>
              <a:t>Study Aim</a:t>
            </a:r>
          </a:p>
          <a:p>
            <a:pPr marL="0" marR="0" lvl="0" indent="0" algn="just"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600" b="1" i="0" u="none" strike="noStrike" kern="1200" cap="none" spc="0" baseline="0" dirty="0">
              <a:solidFill>
                <a:srgbClr val="8C1CA1"/>
              </a:solidFill>
              <a:uFillTx/>
              <a:latin typeface="Verdana"/>
              <a:ea typeface="IAS Ribbon Sans Bold"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3400" b="0" i="0" u="none" strike="noStrike" kern="1200" cap="none" spc="0" baseline="0" dirty="0">
                <a:solidFill>
                  <a:srgbClr val="000000"/>
                </a:solidFill>
                <a:uFillTx/>
                <a:latin typeface="Verdana"/>
                <a:ea typeface="IAS Ribbon Sans Regular" pitchFamily="2"/>
              </a:rPr>
              <a:t>The aim of the study was to evaluate the effect of high VL guardian sessions towards VL re-suppression among children aged 0-5 years enrolled in DSD care at Tisungane clinic in Zomba, Malawi.  </a:t>
            </a: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2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b="0" i="0" u="none" strike="noStrike" kern="1200" cap="none" spc="0" baseline="0" dirty="0">
              <a:solidFill>
                <a:srgbClr val="000000"/>
              </a:solidFill>
              <a:uFillTx/>
              <a:latin typeface="Verdana"/>
              <a:ea typeface="IAS Ribbon Sans Regular" pitchFamily="2"/>
            </a:endParaRPr>
          </a:p>
        </p:txBody>
      </p:sp>
      <p:sp>
        <p:nvSpPr>
          <p:cNvPr id="3" name="Title 31">
            <a:extLst>
              <a:ext uri="{FF2B5EF4-FFF2-40B4-BE49-F238E27FC236}">
                <a16:creationId xmlns:a16="http://schemas.microsoft.com/office/drawing/2014/main" id="{0963AF36-31E9-66B3-B92C-5AAB2E052D45}"/>
              </a:ext>
            </a:extLst>
          </p:cNvPr>
          <p:cNvSpPr txBox="1">
            <a:spLocks noGrp="1"/>
          </p:cNvSpPr>
          <p:nvPr>
            <p:ph type="title"/>
          </p:nvPr>
        </p:nvSpPr>
        <p:spPr>
          <a:xfrm>
            <a:off x="0" y="-2114995"/>
            <a:ext cx="30275207" cy="4944245"/>
          </a:xfrm>
        </p:spPr>
        <p:txBody>
          <a:bodyPr/>
          <a:lstStyle/>
          <a:p>
            <a:r>
              <a:rPr lang="en-GB" sz="4400" dirty="0"/>
              <a:t>Enhancing viral load suppression in paediatric HIV through high viral load guardian sessions: lessons learnt from Lighthouse Trust Tisungane clinic in Zomba, Malawi </a:t>
            </a:r>
            <a:br>
              <a:rPr lang="en-GB" dirty="0"/>
            </a:br>
            <a:br>
              <a:rPr lang="en-GB" dirty="0"/>
            </a:br>
            <a:r>
              <a:rPr lang="en-GB" sz="2800" dirty="0"/>
              <a:t>Brown Gagamsataye</a:t>
            </a:r>
            <a:r>
              <a:rPr lang="en-GB" sz="2800" baseline="30000" dirty="0"/>
              <a:t>1</a:t>
            </a:r>
            <a:r>
              <a:rPr lang="en-GB" sz="2800" dirty="0"/>
              <a:t>, Gabriel Kamowatimwa</a:t>
            </a:r>
            <a:r>
              <a:rPr lang="en-GB" sz="2800" baseline="30000" dirty="0"/>
              <a:t>1</a:t>
            </a:r>
            <a:r>
              <a:rPr lang="en-GB" sz="2800" dirty="0"/>
              <a:t>, Clement Dziwe</a:t>
            </a:r>
            <a:r>
              <a:rPr lang="en-GB" sz="2800" baseline="30000" dirty="0"/>
              <a:t>1</a:t>
            </a:r>
            <a:r>
              <a:rPr lang="en-GB" sz="2800" dirty="0"/>
              <a:t>, Richard Mali</a:t>
            </a:r>
            <a:r>
              <a:rPr lang="en-GB" sz="2800" baseline="30000" dirty="0"/>
              <a:t>1</a:t>
            </a:r>
            <a:r>
              <a:rPr lang="en-GB" sz="2800" dirty="0"/>
              <a:t>, Thom Chaweza</a:t>
            </a:r>
            <a:r>
              <a:rPr lang="en-GB" sz="2800" baseline="30000" dirty="0"/>
              <a:t>1</a:t>
            </a:r>
            <a:r>
              <a:rPr lang="en-GB" sz="2800" dirty="0"/>
              <a:t>, </a:t>
            </a:r>
            <a:r>
              <a:rPr lang="en-GB" sz="2800" dirty="0" err="1"/>
              <a:t>Dr.</a:t>
            </a:r>
            <a:r>
              <a:rPr lang="en-GB" sz="2800" dirty="0"/>
              <a:t> Jacqueline Huwa</a:t>
            </a:r>
            <a:r>
              <a:rPr lang="en-GB" sz="2800" baseline="30000" dirty="0"/>
              <a:t>1</a:t>
            </a:r>
            <a:r>
              <a:rPr lang="en-GB" sz="2800" dirty="0"/>
              <a:t>,  Christine Kiruthu-Kamamia</a:t>
            </a:r>
            <a:r>
              <a:rPr lang="en-GB" sz="2800" baseline="30000" dirty="0"/>
              <a:t>1,2</a:t>
            </a:r>
            <a:r>
              <a:rPr lang="en-GB" sz="2800" dirty="0"/>
              <a:t>,Agness Thawani</a:t>
            </a:r>
            <a:r>
              <a:rPr lang="en-GB" sz="2800" baseline="30000" dirty="0"/>
              <a:t>1</a:t>
            </a:r>
            <a:br>
              <a:rPr lang="en-GB" sz="2800" baseline="30000" dirty="0"/>
            </a:br>
            <a:br>
              <a:rPr lang="en-GB" dirty="0"/>
            </a:br>
            <a:r>
              <a:rPr lang="en-US" sz="2800" b="0" kern="1200" baseline="30000" dirty="0">
                <a:solidFill>
                  <a:schemeClr val="bg1"/>
                </a:solidFill>
                <a:effectLst/>
                <a:latin typeface="+mn-lt"/>
                <a:ea typeface="+mn-ea"/>
                <a:cs typeface="+mn-cs"/>
              </a:rPr>
              <a:t>1</a:t>
            </a:r>
            <a:r>
              <a:rPr lang="en-US" sz="2800" b="0" kern="1200" baseline="0" dirty="0">
                <a:solidFill>
                  <a:schemeClr val="bg1"/>
                </a:solidFill>
                <a:effectLst/>
                <a:latin typeface="+mn-lt"/>
                <a:ea typeface="+mn-ea"/>
                <a:cs typeface="+mn-cs"/>
              </a:rPr>
              <a:t>Lighthouse Trust, Lilongwe, Malawi, </a:t>
            </a:r>
            <a:r>
              <a:rPr lang="en-US" sz="2800" b="0" kern="1200" baseline="30000" dirty="0">
                <a:solidFill>
                  <a:schemeClr val="bg1"/>
                </a:solidFill>
                <a:effectLst/>
                <a:latin typeface="+mn-lt"/>
                <a:ea typeface="+mn-ea"/>
                <a:cs typeface="+mn-cs"/>
              </a:rPr>
              <a:t>2</a:t>
            </a:r>
            <a:r>
              <a:rPr lang="en-US" sz="2800" b="0" kern="1200" baseline="0" dirty="0">
                <a:solidFill>
                  <a:schemeClr val="bg1"/>
                </a:solidFill>
                <a:effectLst/>
                <a:latin typeface="+mn-lt"/>
                <a:ea typeface="+mn-ea"/>
                <a:cs typeface="+mn-cs"/>
              </a:rPr>
              <a:t>International Training and Education Center for Health, University of Washington, Seattle, WA, United States</a:t>
            </a:r>
            <a:endParaRPr lang="en-MW" b="0" dirty="0">
              <a:solidFill>
                <a:schemeClr val="bg1"/>
              </a:solidFill>
            </a:endParaRPr>
          </a:p>
        </p:txBody>
      </p:sp>
      <p:sp>
        <p:nvSpPr>
          <p:cNvPr id="4" name="Text Box 4">
            <a:extLst>
              <a:ext uri="{FF2B5EF4-FFF2-40B4-BE49-F238E27FC236}">
                <a16:creationId xmlns:a16="http://schemas.microsoft.com/office/drawing/2014/main" id="{C1434F0B-413D-63C3-C6AB-E9E0E1C44EE2}"/>
              </a:ext>
            </a:extLst>
          </p:cNvPr>
          <p:cNvSpPr txBox="1"/>
          <p:nvPr/>
        </p:nvSpPr>
        <p:spPr>
          <a:xfrm>
            <a:off x="8152223" y="2922244"/>
            <a:ext cx="6481760" cy="37318081"/>
          </a:xfrm>
          <a:prstGeom prst="rect">
            <a:avLst/>
          </a:prstGeom>
          <a:noFill/>
          <a:ln cap="flat">
            <a:noFill/>
          </a:ln>
        </p:spPr>
        <p:txBody>
          <a:bodyPr vert="horz" wrap="square" lIns="14868" tIns="14868" rIns="14868" bIns="14868" anchor="t" anchorCtr="0" compatLnSpc="1">
            <a:noAutofit/>
          </a:bodyPr>
          <a:lstStyle/>
          <a:p>
            <a:pPr defTabSz="371740" hangingPunct="0">
              <a:lnSpc>
                <a:spcPct val="120000"/>
              </a:lnSpc>
              <a:defRPr sz="1800" b="0" i="0" u="none" strike="noStrike" kern="0" cap="none" spc="0" baseline="0">
                <a:solidFill>
                  <a:srgbClr val="000000"/>
                </a:solidFill>
                <a:uFillTx/>
              </a:defRPr>
            </a:pPr>
            <a:r>
              <a:rPr lang="en-US" sz="4400" b="1" i="0" u="none" strike="noStrike" kern="1200" cap="none" spc="0" baseline="0" dirty="0">
                <a:solidFill>
                  <a:srgbClr val="8C1CA1"/>
                </a:solidFill>
                <a:uFillTx/>
                <a:latin typeface="Verdana"/>
                <a:ea typeface="IAS Ribbon Sans Bold" pitchFamily="2"/>
              </a:rPr>
              <a:t>Intervention</a:t>
            </a:r>
          </a:p>
          <a:p>
            <a:pPr defTabSz="371740" hangingPunct="0">
              <a:lnSpc>
                <a:spcPct val="120000"/>
              </a:lnSpc>
              <a:defRPr sz="1800" b="0" i="0" u="none" strike="noStrike" kern="0" cap="none" spc="0" baseline="0">
                <a:solidFill>
                  <a:srgbClr val="000000"/>
                </a:solidFill>
                <a:uFillTx/>
              </a:defRPr>
            </a:pPr>
            <a:endParaRPr lang="en-US" b="1" i="0" u="none" strike="noStrike" kern="1200" cap="none" spc="0" baseline="0" dirty="0">
              <a:solidFill>
                <a:srgbClr val="8C1CA1"/>
              </a:solidFill>
              <a:uFillTx/>
              <a:latin typeface="Verdana"/>
              <a:ea typeface="IAS Ribbon Sans Bold"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3200" b="0" i="0" u="none" strike="noStrike" kern="1200" cap="none" spc="0" baseline="0" dirty="0">
                <a:solidFill>
                  <a:srgbClr val="000000"/>
                </a:solidFill>
                <a:uFillTx/>
                <a:latin typeface="Verdana"/>
                <a:ea typeface="IAS Ribbon Sans Regular" pitchFamily="2"/>
              </a:rPr>
              <a:t>- The guardian session is a program within a  DSD model “ART Kindergarten” for HIV positive children aged 0-5 years,  aimed to support children with high viral load by providing a variety of quality HIV clinical services and psychosocial support in a baby friendly environment.</a:t>
            </a: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2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3200" b="0" i="0" u="none" strike="noStrike" kern="1200" cap="none" spc="0" baseline="0" dirty="0">
                <a:solidFill>
                  <a:srgbClr val="000000"/>
                </a:solidFill>
                <a:uFillTx/>
                <a:latin typeface="Verdana"/>
                <a:ea typeface="IAS Ribbon Sans Regular" pitchFamily="2"/>
              </a:rPr>
              <a:t>- Services offered include ART adherence counselling, disclosure, viral load monitoring, gender-based violence screening, Peer to peer mentorship and guardian orientation on monitoring clinic appointments.</a:t>
            </a: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2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3200" b="0" i="0" u="none" strike="noStrike" kern="1200" cap="none" spc="0" baseline="0" dirty="0">
                <a:solidFill>
                  <a:srgbClr val="000000"/>
                </a:solidFill>
                <a:uFillTx/>
                <a:latin typeface="Verdana"/>
                <a:ea typeface="IAS Ribbon Sans Regular" pitchFamily="2"/>
              </a:rPr>
              <a:t>- During the guardian session, a range of counselling methods are used to facilitate understanding of the relationship between HIV, viral load and CD4 count. –the counselling skills include; group counseling, individual counseling and peer to peer mentorship</a:t>
            </a: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2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0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0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0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0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0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000" b="0" i="0" u="none" strike="noStrike" kern="1200" cap="none" spc="0" baseline="0" dirty="0">
              <a:solidFill>
                <a:srgbClr val="000000"/>
              </a:solidFill>
              <a:uFillTx/>
              <a:latin typeface="Verdana"/>
              <a:ea typeface="IAS Ribbon Sans Regular" pitchFamily="2"/>
            </a:endParaRPr>
          </a:p>
          <a:p>
            <a:pPr defTabSz="371740" hangingPunct="0">
              <a:lnSpc>
                <a:spcPct val="120000"/>
              </a:lnSpc>
              <a:defRPr sz="1800" b="0" i="0" u="none" strike="noStrike" kern="0" cap="none" spc="0" baseline="0">
                <a:solidFill>
                  <a:srgbClr val="000000"/>
                </a:solidFill>
                <a:uFillTx/>
              </a:defRPr>
            </a:pPr>
            <a:endParaRPr lang="en-US" sz="4000" b="1" i="0" u="none" strike="noStrike" kern="1200" cap="none" spc="0" baseline="0" dirty="0">
              <a:solidFill>
                <a:srgbClr val="8C1CA1"/>
              </a:solidFill>
              <a:uFillTx/>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endParaRPr lang="en-US" sz="4000" b="1" dirty="0">
              <a:solidFill>
                <a:srgbClr val="8C1CA1"/>
              </a:solidFill>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endParaRPr lang="en-US" sz="4000" b="1" i="0" u="none" strike="noStrike" kern="1200" cap="none" spc="0" baseline="0" dirty="0">
              <a:solidFill>
                <a:srgbClr val="8C1CA1"/>
              </a:solidFill>
              <a:uFillTx/>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endParaRPr lang="en-US" sz="4000" b="1" dirty="0">
              <a:solidFill>
                <a:srgbClr val="8C1CA1"/>
              </a:solidFill>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endParaRPr lang="en-US" sz="4000" b="1" i="0" u="none" strike="noStrike" kern="1200" cap="none" spc="0" baseline="0" dirty="0">
              <a:solidFill>
                <a:srgbClr val="8C1CA1"/>
              </a:solidFill>
              <a:uFillTx/>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endParaRPr lang="en-US" sz="4000" b="1" dirty="0">
              <a:solidFill>
                <a:srgbClr val="8C1CA1"/>
              </a:solidFill>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endParaRPr lang="en-US" sz="4000" b="1" i="0" u="none" strike="noStrike" kern="1200" cap="none" spc="0" baseline="0" dirty="0">
              <a:solidFill>
                <a:srgbClr val="8C1CA1"/>
              </a:solidFill>
              <a:uFillTx/>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r>
              <a:rPr lang="en-US" sz="4400" b="1" i="0" u="none" strike="noStrike" kern="1200" cap="none" spc="0" baseline="0" dirty="0">
                <a:solidFill>
                  <a:srgbClr val="8C1CA1"/>
                </a:solidFill>
                <a:uFillTx/>
                <a:latin typeface="Verdana"/>
                <a:ea typeface="IAS Ribbon Sans Bold" pitchFamily="2"/>
              </a:rPr>
              <a:t>Methods</a:t>
            </a:r>
          </a:p>
          <a:p>
            <a:pPr defTabSz="371740" hangingPunct="0">
              <a:lnSpc>
                <a:spcPct val="120000"/>
              </a:lnSpc>
              <a:defRPr sz="1800" b="0" i="0" u="none" strike="noStrike" kern="0" cap="none" spc="0" baseline="0">
                <a:solidFill>
                  <a:srgbClr val="000000"/>
                </a:solidFill>
                <a:uFillTx/>
              </a:defRPr>
            </a:pPr>
            <a:endParaRPr lang="en-US" sz="3200" b="1" i="0" u="none" strike="noStrike" kern="1200" cap="none" spc="0" baseline="0" dirty="0">
              <a:solidFill>
                <a:srgbClr val="8C1CA1"/>
              </a:solidFill>
              <a:uFillTx/>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r>
              <a:rPr lang="en-US" sz="3400" dirty="0">
                <a:latin typeface="Verdana"/>
                <a:ea typeface="IAS Ribbon Sans Bold" pitchFamily="2"/>
              </a:rPr>
              <a:t>We conducted a retrospective medical records review for children with high viral load aged 0-5years. Data was collected from electronic medical records, viral load sample log register and high viral load register. Data was collected on demographics, mental disorder, ART, viral load, disclosure and social support systems. The variables of interest were Viral load suppression rate at enrolment into the program and Viral load re-suppression rate after guardian session.</a:t>
            </a:r>
          </a:p>
          <a:p>
            <a:pPr defTabSz="371740" hangingPunct="0">
              <a:lnSpc>
                <a:spcPct val="120000"/>
              </a:lnSpc>
              <a:defRPr sz="1800" b="0" i="0" u="none" strike="noStrike" kern="0" cap="none" spc="0" baseline="0">
                <a:solidFill>
                  <a:srgbClr val="000000"/>
                </a:solidFill>
                <a:uFillTx/>
              </a:defRPr>
            </a:pPr>
            <a:endParaRPr lang="en-US" sz="3200" b="1" dirty="0">
              <a:solidFill>
                <a:srgbClr val="8C1CA1"/>
              </a:solidFill>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endParaRPr lang="en-US" sz="3200" b="1" dirty="0">
              <a:solidFill>
                <a:srgbClr val="8C1CA1"/>
              </a:solidFill>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endParaRPr lang="en-US" sz="3200" b="1" i="0" u="none" strike="noStrike" kern="1200" cap="none" spc="0" baseline="0" dirty="0">
              <a:solidFill>
                <a:srgbClr val="8C1CA1"/>
              </a:solidFill>
              <a:uFillTx/>
              <a:latin typeface="Verdana"/>
              <a:ea typeface="IAS Ribbon Sans Bold"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000" b="0" i="0" u="none" strike="noStrike" kern="1200" cap="none" spc="0" baseline="0" dirty="0">
              <a:solidFill>
                <a:srgbClr val="000000"/>
              </a:solidFill>
              <a:uFillTx/>
              <a:latin typeface="Verdana"/>
              <a:ea typeface="IAS Ribbon Sans Regular" pitchFamily="2"/>
            </a:endParaRPr>
          </a:p>
        </p:txBody>
      </p:sp>
      <p:sp>
        <p:nvSpPr>
          <p:cNvPr id="5" name="Text Box 4">
            <a:extLst>
              <a:ext uri="{FF2B5EF4-FFF2-40B4-BE49-F238E27FC236}">
                <a16:creationId xmlns:a16="http://schemas.microsoft.com/office/drawing/2014/main" id="{5443F587-C0A0-13CC-C50F-7DF34003F0EA}"/>
              </a:ext>
            </a:extLst>
          </p:cNvPr>
          <p:cNvSpPr txBox="1"/>
          <p:nvPr/>
        </p:nvSpPr>
        <p:spPr>
          <a:xfrm>
            <a:off x="15497178" y="2882271"/>
            <a:ext cx="6481760" cy="37318081"/>
          </a:xfrm>
          <a:prstGeom prst="rect">
            <a:avLst/>
          </a:prstGeom>
          <a:noFill/>
          <a:ln cap="flat">
            <a:noFill/>
          </a:ln>
        </p:spPr>
        <p:txBody>
          <a:bodyPr vert="horz" wrap="square" lIns="14868" tIns="14868" rIns="14868" bIns="14868" anchor="t" anchorCtr="0" compatLnSpc="1">
            <a:noAutofit/>
          </a:bodyPr>
          <a:lstStyle/>
          <a:p>
            <a:pPr marL="0" marR="0" lvl="0" indent="0" algn="just"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4400" b="1" i="0" u="none" strike="noStrike" kern="1200" cap="none" spc="0" baseline="0" dirty="0">
                <a:solidFill>
                  <a:srgbClr val="8C1CA1"/>
                </a:solidFill>
                <a:uFillTx/>
                <a:latin typeface="Verdana"/>
                <a:ea typeface="IAS Ribbon Sans Bold" pitchFamily="2"/>
              </a:rPr>
              <a:t>Results</a:t>
            </a:r>
            <a:endParaRPr lang="en-US" sz="3600" b="1" i="0" u="none" strike="noStrike" kern="1200" cap="none" spc="0" baseline="0" dirty="0">
              <a:solidFill>
                <a:srgbClr val="8C1CA1"/>
              </a:solidFill>
              <a:uFillTx/>
              <a:latin typeface="Verdana"/>
              <a:ea typeface="IAS Ribbon Sans Bold" pitchFamily="2"/>
            </a:endParaRPr>
          </a:p>
          <a:p>
            <a:pPr marL="0" marR="0" lvl="0" indent="0" algn="just"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600" b="1" dirty="0">
              <a:solidFill>
                <a:srgbClr val="8C1CA1"/>
              </a:solidFill>
              <a:latin typeface="Verdana"/>
              <a:ea typeface="IAS Ribbon Sans Bold" pitchFamily="2"/>
            </a:endParaRPr>
          </a:p>
          <a:p>
            <a:pPr marL="0" marR="0" lvl="0" indent="0" algn="just"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600" b="1" i="0" u="none" strike="noStrike" kern="1200" cap="none" spc="0" baseline="0" dirty="0">
              <a:solidFill>
                <a:srgbClr val="8C1CA1"/>
              </a:solidFill>
              <a:uFillTx/>
              <a:latin typeface="Verdana"/>
              <a:ea typeface="IAS Ribbon Sans Bold" pitchFamily="2"/>
            </a:endParaRPr>
          </a:p>
          <a:p>
            <a:pPr marL="0" marR="0" lvl="0" indent="0" algn="just"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600" b="1" dirty="0">
              <a:solidFill>
                <a:srgbClr val="8C1CA1"/>
              </a:solidFill>
              <a:latin typeface="Verdana"/>
              <a:ea typeface="IAS Ribbon Sans Bold" pitchFamily="2"/>
            </a:endParaRPr>
          </a:p>
          <a:p>
            <a:pPr marL="0" marR="0" lvl="0" indent="0" algn="just"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600" b="1" i="0" u="none" strike="noStrike" kern="1200" cap="none" spc="0" baseline="0" dirty="0">
              <a:solidFill>
                <a:srgbClr val="8C1CA1"/>
              </a:solidFill>
              <a:uFillTx/>
              <a:latin typeface="Verdana"/>
              <a:ea typeface="IAS Ribbon Sans Bold"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3400" b="0" i="0" u="none" strike="noStrike" kern="1200" cap="none" spc="0" baseline="0" dirty="0">
                <a:solidFill>
                  <a:srgbClr val="000000"/>
                </a:solidFill>
                <a:uFillTx/>
                <a:latin typeface="Verdana"/>
                <a:ea typeface="IAS Ribbon Sans Regular" pitchFamily="2"/>
              </a:rPr>
              <a:t>Sixty-nine children (0-5 years)  with mean age of 3years were enrolled in the pediatric DSD program from January 2021 to December 2022. At the enrolment into kindergarten clinic, baseline viral load was collected,  and the results  were; 31/69 (45%) children had suppressed VL (&lt; 100 copies/ml), while 38/69 (55%) had a high Viral load ≥1000 copies/ml.</a:t>
            </a: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3400" b="0" i="0" u="none" strike="noStrike" kern="1200" cap="none" spc="0" baseline="0" dirty="0">
                <a:solidFill>
                  <a:srgbClr val="000000"/>
                </a:solidFill>
                <a:uFillTx/>
                <a:latin typeface="Verdana"/>
                <a:ea typeface="IAS Ribbon Sans Regular" pitchFamily="2"/>
              </a:rPr>
              <a:t>38 children with high viral load  were put on monthly guardian sessions  intervention. After the intervention, there was a statistically significant improvement in viral load suppression among the children. Following the intervention, the proportion of adolescents with re-suppressed viral load was 87% with 13% unsuppressed</a:t>
            </a: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Verdana"/>
              <a:ea typeface="IAS Ribbon Sans Regular" pitchFamily="2"/>
            </a:endParaRPr>
          </a:p>
        </p:txBody>
      </p:sp>
      <p:sp>
        <p:nvSpPr>
          <p:cNvPr id="6" name="Text Box 4">
            <a:extLst>
              <a:ext uri="{FF2B5EF4-FFF2-40B4-BE49-F238E27FC236}">
                <a16:creationId xmlns:a16="http://schemas.microsoft.com/office/drawing/2014/main" id="{286A690D-65B4-3FD2-79A4-178F12758AAA}"/>
              </a:ext>
            </a:extLst>
          </p:cNvPr>
          <p:cNvSpPr txBox="1"/>
          <p:nvPr/>
        </p:nvSpPr>
        <p:spPr>
          <a:xfrm>
            <a:off x="22698078" y="2882271"/>
            <a:ext cx="6445248" cy="37318081"/>
          </a:xfrm>
          <a:prstGeom prst="rect">
            <a:avLst/>
          </a:prstGeom>
          <a:noFill/>
          <a:ln cap="flat">
            <a:noFill/>
          </a:ln>
        </p:spPr>
        <p:txBody>
          <a:bodyPr vert="horz" wrap="square" lIns="14868" tIns="14868" rIns="14868" bIns="14868" anchor="t" anchorCtr="0" compatLnSpc="1">
            <a:noAutofit/>
          </a:bodyPr>
          <a:lstStyle/>
          <a:p>
            <a:pPr marL="0" marR="0" lvl="0" indent="0" algn="just"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4400" b="1" i="0" u="none" strike="noStrike" kern="1200" cap="none" spc="0" baseline="0" dirty="0">
                <a:solidFill>
                  <a:srgbClr val="8C1CA1"/>
                </a:solidFill>
                <a:uFillTx/>
                <a:latin typeface="Verdana"/>
                <a:ea typeface="IAS Ribbon Sans Bold" pitchFamily="2"/>
              </a:rPr>
              <a:t>Discussion</a:t>
            </a:r>
          </a:p>
          <a:p>
            <a:pPr marL="0" marR="0" lvl="0" indent="0" algn="just"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600" b="1" i="0" u="none" strike="noStrike" kern="1200" cap="none" spc="0" baseline="0" dirty="0">
              <a:solidFill>
                <a:srgbClr val="8C1CA1"/>
              </a:solidFill>
              <a:uFillTx/>
              <a:latin typeface="Verdana"/>
              <a:ea typeface="IAS Ribbon Sans Bold"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3400" b="0" i="0" u="none" strike="noStrike" kern="1200" cap="none" spc="0" baseline="0" dirty="0">
                <a:solidFill>
                  <a:srgbClr val="000000"/>
                </a:solidFill>
                <a:uFillTx/>
                <a:latin typeface="Verdana"/>
                <a:ea typeface="IAS Ribbon Sans Regular" pitchFamily="2"/>
              </a:rPr>
              <a:t>Our study demonstrated positive clinical and viral load re-suppression outcomes among children (aged 0-5 years), with 87% re-suppression rate. This  brought overall suppression rate of 97% among the children in the kindergarten clinic. This is far much better in   comparison with the Malawi Population- based HIV Impact Assessment (MPHIA) 2021 which  reported a 42% viral suppression rate among these children aged 0-5 years.</a:t>
            </a: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3400" b="0" i="0" u="none" strike="noStrike" kern="1200" cap="none" spc="0" baseline="0" dirty="0">
                <a:solidFill>
                  <a:srgbClr val="000000"/>
                </a:solidFill>
                <a:uFillTx/>
                <a:latin typeface="Verdana"/>
                <a:ea typeface="IAS Ribbon Sans Regular" pitchFamily="2"/>
              </a:rPr>
              <a:t>These variations highlight the effectiveness of Lighthouse high viral load guardian session intervention on re-suppression viral load among children living with HIV. Our study contributes to the growing body of evidence supporting the importance of incorporating guardians into children's treatment and care to achieve at least 95% viral load suppression among children and adolescents.</a:t>
            </a: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400" b="0" i="0" u="none" strike="noStrike" kern="1200" cap="none" spc="0" baseline="0" dirty="0">
              <a:solidFill>
                <a:srgbClr val="000000"/>
              </a:solidFill>
              <a:uFillTx/>
              <a:latin typeface="Verdana"/>
              <a:ea typeface="IAS Ribbon Sans Regular" pitchFamily="2"/>
            </a:endParaRPr>
          </a:p>
          <a:p>
            <a:pPr defTabSz="371740" hangingPunct="0">
              <a:lnSpc>
                <a:spcPct val="120000"/>
              </a:lnSpc>
              <a:defRPr sz="1800" b="0" i="0" u="none" strike="noStrike" kern="0" cap="none" spc="0" baseline="0">
                <a:solidFill>
                  <a:srgbClr val="000000"/>
                </a:solidFill>
                <a:uFillTx/>
              </a:defRPr>
            </a:pPr>
            <a:r>
              <a:rPr lang="en-US" sz="4400" b="1" i="0" u="none" strike="noStrike" kern="1200" cap="none" spc="0" baseline="0" dirty="0">
                <a:solidFill>
                  <a:srgbClr val="8C1CA1"/>
                </a:solidFill>
                <a:uFillTx/>
                <a:latin typeface="Verdana"/>
                <a:ea typeface="IAS Ribbon Sans Bold" pitchFamily="2"/>
              </a:rPr>
              <a:t>Conclusion</a:t>
            </a:r>
          </a:p>
          <a:p>
            <a:pPr defTabSz="371740" hangingPunct="0">
              <a:lnSpc>
                <a:spcPct val="120000"/>
              </a:lnSpc>
              <a:defRPr sz="1800" b="0" i="0" u="none" strike="noStrike" kern="0" cap="none" spc="0" baseline="0">
                <a:solidFill>
                  <a:srgbClr val="000000"/>
                </a:solidFill>
                <a:uFillTx/>
              </a:defRPr>
            </a:pPr>
            <a:endParaRPr lang="en-US" sz="3400" b="1" dirty="0">
              <a:solidFill>
                <a:srgbClr val="8C1CA1"/>
              </a:solidFill>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r>
              <a:rPr lang="en-US" sz="3400" i="0" u="none" strike="noStrike" kern="1200" cap="none" spc="0" baseline="0" dirty="0">
                <a:uFillTx/>
                <a:latin typeface="Verdana"/>
                <a:ea typeface="IAS Ribbon Sans Bold" pitchFamily="2"/>
              </a:rPr>
              <a:t>Our study emphasizes the positive impact of high viral load guardian session on viral re-suppression outcomes for children  with high viral load. </a:t>
            </a:r>
          </a:p>
          <a:p>
            <a:pPr defTabSz="371740" hangingPunct="0">
              <a:lnSpc>
                <a:spcPct val="120000"/>
              </a:lnSpc>
              <a:defRPr sz="1800" b="0" i="0" u="none" strike="noStrike" kern="0" cap="none" spc="0" baseline="0">
                <a:solidFill>
                  <a:srgbClr val="000000"/>
                </a:solidFill>
                <a:uFillTx/>
              </a:defRPr>
            </a:pPr>
            <a:endParaRPr lang="en-US" sz="3400" i="0" u="none" strike="noStrike" kern="1200" cap="none" spc="0" baseline="0" dirty="0">
              <a:uFillTx/>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r>
              <a:rPr lang="en-US" sz="3400" i="0" u="none" strike="noStrike" kern="1200" cap="none" spc="0" baseline="0" dirty="0">
                <a:uFillTx/>
                <a:latin typeface="Verdana"/>
                <a:ea typeface="IAS Ribbon Sans Bold" pitchFamily="2"/>
              </a:rPr>
              <a:t>To enhance these outcomes, a range of counselling methods should be used to facilitate understanding of the relationship between HIV, viral load and CD4 count. </a:t>
            </a:r>
          </a:p>
          <a:p>
            <a:pPr defTabSz="371740" hangingPunct="0">
              <a:lnSpc>
                <a:spcPct val="120000"/>
              </a:lnSpc>
              <a:defRPr sz="1800" b="0" i="0" u="none" strike="noStrike" kern="0" cap="none" spc="0" baseline="0">
                <a:solidFill>
                  <a:srgbClr val="000000"/>
                </a:solidFill>
                <a:uFillTx/>
              </a:defRPr>
            </a:pPr>
            <a:endParaRPr lang="en-US" sz="3400" i="0" u="none" strike="noStrike" kern="1200" cap="none" spc="0" baseline="0" dirty="0">
              <a:uFillTx/>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r>
              <a:rPr lang="en-US" sz="3400" i="0" u="none" strike="noStrike" kern="1200" cap="none" spc="0" baseline="0" dirty="0">
                <a:uFillTx/>
                <a:latin typeface="Verdana"/>
                <a:ea typeface="IAS Ribbon Sans Bold" pitchFamily="2"/>
              </a:rPr>
              <a:t>The counselling skills  may include; group counseling, individual counseling and peer to peer mentorship</a:t>
            </a:r>
          </a:p>
          <a:p>
            <a:pPr defTabSz="371740" hangingPunct="0">
              <a:lnSpc>
                <a:spcPct val="120000"/>
              </a:lnSpc>
              <a:defRPr sz="1800" b="0" i="0" u="none" strike="noStrike" kern="0" cap="none" spc="0" baseline="0">
                <a:solidFill>
                  <a:srgbClr val="000000"/>
                </a:solidFill>
                <a:uFillTx/>
              </a:defRPr>
            </a:pPr>
            <a:endParaRPr lang="en-US" sz="3600" b="1" i="0" u="none" strike="noStrike" kern="1200" cap="none" spc="0" baseline="0" dirty="0">
              <a:solidFill>
                <a:srgbClr val="8C1CA1"/>
              </a:solidFill>
              <a:uFillTx/>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endParaRPr lang="en-US" sz="3600" b="1" i="0" u="none" strike="noStrike" kern="1200" cap="none" spc="0" baseline="0" dirty="0">
              <a:solidFill>
                <a:srgbClr val="8C1CA1"/>
              </a:solidFill>
              <a:uFillTx/>
              <a:latin typeface="Verdana"/>
              <a:ea typeface="IAS Ribbon Sans Bold" pitchFamily="2"/>
            </a:endParaRPr>
          </a:p>
          <a:p>
            <a:pPr defTabSz="371740" hangingPunct="0">
              <a:lnSpc>
                <a:spcPct val="120000"/>
              </a:lnSpc>
              <a:defRPr sz="1800" b="0" i="0" u="none" strike="noStrike" kern="0" cap="none" spc="0" baseline="0">
                <a:solidFill>
                  <a:srgbClr val="000000"/>
                </a:solidFill>
                <a:uFillTx/>
              </a:defRPr>
            </a:pPr>
            <a:endParaRPr lang="en-US" sz="2400" b="1" i="0" u="none" strike="noStrike" kern="1200" cap="none" spc="0" baseline="0" dirty="0">
              <a:solidFill>
                <a:srgbClr val="8C1CA1"/>
              </a:solidFill>
              <a:uFillTx/>
              <a:latin typeface="Verdana"/>
              <a:ea typeface="IAS Ribbon Sans Bold"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dirty="0">
              <a:solidFill>
                <a:srgbClr val="000000"/>
              </a:solidFill>
              <a:uFillTx/>
              <a:latin typeface="Verdana"/>
              <a:ea typeface="IAS Ribbon Sans Regular" pitchFamily="2"/>
            </a:endParaRPr>
          </a:p>
        </p:txBody>
      </p:sp>
      <p:graphicFrame>
        <p:nvGraphicFramePr>
          <p:cNvPr id="8" name="Chart 7">
            <a:extLst>
              <a:ext uri="{FF2B5EF4-FFF2-40B4-BE49-F238E27FC236}">
                <a16:creationId xmlns:a16="http://schemas.microsoft.com/office/drawing/2014/main" id="{9BCCF3DC-B332-3BCC-FEFF-978815476F10}"/>
              </a:ext>
            </a:extLst>
          </p:cNvPr>
          <p:cNvGraphicFramePr>
            <a:graphicFrameLocks/>
          </p:cNvGraphicFramePr>
          <p:nvPr>
            <p:extLst>
              <p:ext uri="{D42A27DB-BD31-4B8C-83A1-F6EECF244321}">
                <p14:modId xmlns:p14="http://schemas.microsoft.com/office/powerpoint/2010/main" val="3695195739"/>
              </p:ext>
            </p:extLst>
          </p:nvPr>
        </p:nvGraphicFramePr>
        <p:xfrm>
          <a:off x="14778035" y="4303403"/>
          <a:ext cx="7239000" cy="5105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A7DB33FF-42B9-DBED-39EE-BD3B896A30E6}"/>
              </a:ext>
            </a:extLst>
          </p:cNvPr>
          <p:cNvGraphicFramePr>
            <a:graphicFrameLocks/>
          </p:cNvGraphicFramePr>
          <p:nvPr>
            <p:extLst>
              <p:ext uri="{D42A27DB-BD31-4B8C-83A1-F6EECF244321}">
                <p14:modId xmlns:p14="http://schemas.microsoft.com/office/powerpoint/2010/main" val="1557461311"/>
              </p:ext>
            </p:extLst>
          </p:nvPr>
        </p:nvGraphicFramePr>
        <p:xfrm>
          <a:off x="15082835" y="21541311"/>
          <a:ext cx="6934200" cy="3886200"/>
        </p:xfrm>
        <a:graphic>
          <a:graphicData uri="http://schemas.openxmlformats.org/drawingml/2006/chart">
            <c:chart xmlns:c="http://schemas.openxmlformats.org/drawingml/2006/chart" xmlns:r="http://schemas.openxmlformats.org/officeDocument/2006/relationships" r:id="rId4"/>
          </a:graphicData>
        </a:graphic>
      </p:graphicFrame>
      <p:pic>
        <p:nvPicPr>
          <p:cNvPr id="10" name="Picture 9" descr="A group of children playing on the floor&#10;&#10;Description automatically generated with low confidence">
            <a:extLst>
              <a:ext uri="{FF2B5EF4-FFF2-40B4-BE49-F238E27FC236}">
                <a16:creationId xmlns:a16="http://schemas.microsoft.com/office/drawing/2014/main" id="{4CF3E7D5-7E94-3847-E84E-0FADD6683843}"/>
              </a:ext>
            </a:extLst>
          </p:cNvPr>
          <p:cNvPicPr>
            <a:picLocks noChangeAspect="1"/>
          </p:cNvPicPr>
          <p:nvPr/>
        </p:nvPicPr>
        <p:blipFill rotWithShape="1">
          <a:blip r:embed="rId5">
            <a:alphaModFix amt="50000"/>
            <a:extLst>
              <a:ext uri="{28A0092B-C50C-407E-A947-70E740481C1C}">
                <a14:useLocalDpi xmlns:a14="http://schemas.microsoft.com/office/drawing/2010/main" val="0"/>
              </a:ext>
            </a:extLst>
          </a:blip>
          <a:srcRect r="-1" b="17170"/>
          <a:stretch/>
        </p:blipFill>
        <p:spPr>
          <a:xfrm>
            <a:off x="8389824" y="22228107"/>
            <a:ext cx="6244159" cy="6398808"/>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solidFill>
            <a:schemeClr val="bg2"/>
          </a:solidFill>
        </p:spPr>
      </p:pic>
    </p:spTree>
  </p:cSld>
  <p:clrMapOvr>
    <a:masterClrMapping/>
  </p:clrMapOvr>
</p:sld>
</file>

<file path=ppt/theme/theme1.xml><?xml version="1.0" encoding="utf-8"?>
<a:theme xmlns:a="http://schemas.openxmlformats.org/drawingml/2006/main" name="AIDS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AA8B93E3C0C54882DD00A936CC00FE" ma:contentTypeVersion="17" ma:contentTypeDescription="Create a new document." ma:contentTypeScope="" ma:versionID="2f7f996b7903c603f4ed4598d8fa9454">
  <xsd:schema xmlns:xsd="http://www.w3.org/2001/XMLSchema" xmlns:xs="http://www.w3.org/2001/XMLSchema" xmlns:p="http://schemas.microsoft.com/office/2006/metadata/properties" xmlns:ns2="21d4e6fb-9d12-4ec1-abec-688feafe814f" xmlns:ns3="250929fa-9806-4449-af20-7947085fa170" targetNamespace="http://schemas.microsoft.com/office/2006/metadata/properties" ma:root="true" ma:fieldsID="f89206fd4a7459b096bc692614f8224f" ns2:_="" ns3:_="">
    <xsd:import namespace="21d4e6fb-9d12-4ec1-abec-688feafe814f"/>
    <xsd:import namespace="250929fa-9806-4449-af20-7947085fa17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d4e6fb-9d12-4ec1-abec-688feafe81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752f36-f899-4024-97aa-312620fde4b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0929fa-9806-4449-af20-7947085fa17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963c6f-ee03-4b2a-8221-928f9d265193}" ma:internalName="TaxCatchAll" ma:showField="CatchAllData" ma:web="250929fa-9806-4449-af20-7947085fa1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50929fa-9806-4449-af20-7947085fa170" xsi:nil="true"/>
    <lcf76f155ced4ddcb4097134ff3c332f xmlns="21d4e6fb-9d12-4ec1-abec-688feafe814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8127CAC-D6B4-44C1-9EE9-0DB300AA1300}"/>
</file>

<file path=customXml/itemProps2.xml><?xml version="1.0" encoding="utf-8"?>
<ds:datastoreItem xmlns:ds="http://schemas.openxmlformats.org/officeDocument/2006/customXml" ds:itemID="{62A9E672-A6D3-43F7-814D-F5900C2377A2}"/>
</file>

<file path=customXml/itemProps3.xml><?xml version="1.0" encoding="utf-8"?>
<ds:datastoreItem xmlns:ds="http://schemas.openxmlformats.org/officeDocument/2006/customXml" ds:itemID="{B6F7A96A-4028-492B-B1EC-35DCF5B537BA}"/>
</file>

<file path=docProps/app.xml><?xml version="1.0" encoding="utf-8"?>
<Properties xmlns="http://schemas.openxmlformats.org/officeDocument/2006/extended-properties" xmlns:vt="http://schemas.openxmlformats.org/officeDocument/2006/docPropsVTypes">
  <Template>IPHASA-2023-e-poster-template</Template>
  <TotalTime>28</TotalTime>
  <Words>803</Words>
  <Application>Microsoft Macintosh PowerPoint</Application>
  <PresentationFormat>Widescreen</PresentationFormat>
  <Paragraphs>92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AIDS2022</vt:lpstr>
      <vt:lpstr>Enhancing viral load suppression in paediatric HIV through high viral load guardian sessions: lessons learnt from Lighthouse Trust Tisungane clinic in Zomba, Malawi   Brown Gagamsataye1, Gabriel Kamowatimwa1, Clement Dziwe1, Richard Mali1, Thom Chaweza1, Dr. Jacqueline Huwa1,  Christine Kiruthu-Kamamia1,2,Agness Thawani1  1Lighthouse Trust, Lilongwe, Malawi, 2International Training and Education Center for Health, University of Washington, Seattle, WA, United States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Jexler</dc:creator>
  <cp:lastModifiedBy>Christine Kiruthu Kamamia</cp:lastModifiedBy>
  <cp:revision>6</cp:revision>
  <dcterms:created xsi:type="dcterms:W3CDTF">2023-11-16T10:48:38Z</dcterms:created>
  <dcterms:modified xsi:type="dcterms:W3CDTF">2023-11-29T08:31:26Z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0x01010025AA8B93E3C0C54882DD00A936CC00FE</vt:lpwstr>
  </property>
</Properties>
</file>