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A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468206-0D2F-C77C-5ADC-7F6080A090C3}" v="2" dt="2021-10-24T20:45:12.6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356" y="-2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0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0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9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0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3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8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4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4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57E5F-9A2F-4C17-AEA1-F2C0297DD37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AF13A-6971-4C76-BB4C-A1A01B88D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4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30275213" cy="2361345"/>
          </a:xfrm>
          <a:prstGeom prst="rect">
            <a:avLst/>
          </a:prstGeom>
          <a:solidFill>
            <a:srgbClr val="FFAB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3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130276" y="701748"/>
            <a:ext cx="25685661" cy="1509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ctr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/>
              <a:t>Scaling up Multi-Month Dispensing (MMD) of </a:t>
            </a:r>
            <a:r>
              <a:rPr lang="en-US" sz="4400" dirty="0" smtClean="0"/>
              <a:t>Paediatric </a:t>
            </a:r>
            <a:r>
              <a:rPr lang="en-US" sz="4400" dirty="0"/>
              <a:t>ART during COVID19 pandemic in Uganda: Lessons from USAID Local Partner Health Services- Ankole, Western Uganda</a:t>
            </a:r>
            <a:r>
              <a:rPr lang="en-US" altLang="en-US" sz="4400" b="1" dirty="0" smtClean="0">
                <a:solidFill>
                  <a:schemeClr val="bg1"/>
                </a:solidFill>
                <a:ea typeface="Verdana" panose="020B0604030504040204" pitchFamily="34" charset="0"/>
              </a:rPr>
              <a:t> </a:t>
            </a:r>
            <a:endParaRPr lang="en-US" altLang="en-US" sz="44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30277" y="3562622"/>
            <a:ext cx="5326298" cy="1581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E0001B"/>
                </a:solidFill>
                <a:ea typeface="Verdana" panose="020B0604030504040204" pitchFamily="34" charset="0"/>
              </a:rPr>
              <a:t>Background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b="1" dirty="0" smtClean="0">
              <a:solidFill>
                <a:srgbClr val="E0001B"/>
              </a:solidFill>
              <a:ea typeface="Verdana" panose="020B0604030504040204" pitchFamily="34" charset="0"/>
            </a:endParaRPr>
          </a:p>
          <a:p>
            <a:pPr algn="just"/>
            <a:r>
              <a:rPr lang="en-US" sz="4000" dirty="0"/>
              <a:t>Before the COVID-19 pandemic in Uganda, Multi-Month Dispensing (MMD) of antiretroviral therapy (ART) was mainly among stable adults. </a:t>
            </a:r>
            <a:endParaRPr lang="en-US" sz="4000" dirty="0" smtClean="0"/>
          </a:p>
          <a:p>
            <a:pPr algn="just"/>
            <a:endParaRPr lang="en-US" sz="4000" dirty="0" smtClean="0"/>
          </a:p>
          <a:p>
            <a:pPr algn="just"/>
            <a:r>
              <a:rPr lang="en-US" sz="4000" dirty="0" smtClean="0"/>
              <a:t>Yet</a:t>
            </a:r>
            <a:r>
              <a:rPr lang="en-US" sz="4000" dirty="0"/>
              <a:t>, MMD refills can significantly improve adherence and retention on ART among Children and Adolescents Living with HIV (CALHIV, [0-15 years]). </a:t>
            </a:r>
            <a:endParaRPr lang="en-US" sz="4000" dirty="0" smtClean="0"/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We </a:t>
            </a:r>
            <a:r>
              <a:rPr lang="en-US" sz="4000" dirty="0"/>
              <a:t>assessed a novel strategy that guided our successful scaling up of MMD among CALHIV.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126014" y="3562622"/>
            <a:ext cx="7693571" cy="1570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E0001B"/>
                </a:solidFill>
                <a:ea typeface="Verdana" panose="020B0604030504040204" pitchFamily="34" charset="0"/>
              </a:rPr>
              <a:t>Description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b="1" dirty="0">
              <a:solidFill>
                <a:srgbClr val="E0001B"/>
              </a:solidFill>
              <a:ea typeface="Verdana" panose="020B0604030504040204" pitchFamily="34" charset="0"/>
            </a:endParaRP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/>
              <a:t>We analysed monthly MMD data for </a:t>
            </a:r>
            <a:r>
              <a:rPr lang="en-US" sz="4000" dirty="0" smtClean="0"/>
              <a:t>Oct 2020-to-Jun </a:t>
            </a:r>
            <a:r>
              <a:rPr lang="en-US" sz="4000" dirty="0"/>
              <a:t>2021 period.  At the midpoint (</a:t>
            </a:r>
            <a:r>
              <a:rPr lang="en-US" sz="4000" dirty="0" smtClean="0"/>
              <a:t>Feb 2021</a:t>
            </a:r>
            <a:r>
              <a:rPr lang="en-US" sz="4000" dirty="0"/>
              <a:t>), </a:t>
            </a:r>
            <a:r>
              <a:rPr lang="en-US" sz="4000" dirty="0" smtClean="0"/>
              <a:t>we conducted needs </a:t>
            </a:r>
            <a:r>
              <a:rPr lang="en-US" sz="4000" dirty="0"/>
              <a:t>assessments to elicit barriers to MMD scale-up in </a:t>
            </a:r>
            <a:r>
              <a:rPr lang="en-US" sz="4000" dirty="0" smtClean="0"/>
              <a:t>Ankole. 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Then</a:t>
            </a:r>
            <a:r>
              <a:rPr lang="en-US" sz="4000" dirty="0"/>
              <a:t>, </a:t>
            </a:r>
            <a:r>
              <a:rPr lang="en-US" sz="4000" dirty="0" smtClean="0"/>
              <a:t>developed </a:t>
            </a:r>
            <a:r>
              <a:rPr lang="en-US" sz="4000" dirty="0"/>
              <a:t>strategies to accelerate </a:t>
            </a:r>
            <a:r>
              <a:rPr lang="en-US" sz="4000" dirty="0" smtClean="0"/>
              <a:t>MMD through sensitization of </a:t>
            </a:r>
            <a:r>
              <a:rPr lang="en-US" sz="4000" dirty="0"/>
              <a:t>health care workers on MMD for CALHIV, trained them on stock forecasting, quantification and </a:t>
            </a:r>
            <a:r>
              <a:rPr lang="en-US" sz="4000" dirty="0" smtClean="0"/>
              <a:t>ordering ART, </a:t>
            </a:r>
            <a:r>
              <a:rPr lang="en-US" sz="4000" dirty="0"/>
              <a:t>and established decentralized </a:t>
            </a:r>
            <a:r>
              <a:rPr lang="en-US" sz="4000" dirty="0" smtClean="0"/>
              <a:t>ART  </a:t>
            </a:r>
            <a:r>
              <a:rPr lang="en-US" sz="4000" dirty="0"/>
              <a:t>distribution points at the community level. </a:t>
            </a:r>
            <a:endParaRPr lang="en-US" sz="4000" dirty="0" smtClean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Subsequently, we </a:t>
            </a:r>
            <a:r>
              <a:rPr lang="en-US" sz="4000" dirty="0"/>
              <a:t>analysed the monthly proportion of CALHIV on MMD at </a:t>
            </a:r>
            <a:r>
              <a:rPr lang="en-US" sz="4000" dirty="0" smtClean="0"/>
              <a:t>baseline, </a:t>
            </a:r>
            <a:r>
              <a:rPr lang="en-US" sz="4000" dirty="0"/>
              <a:t>midpoint</a:t>
            </a:r>
            <a:r>
              <a:rPr lang="en-US" sz="4000" dirty="0" smtClean="0"/>
              <a:t>, &amp; </a:t>
            </a:r>
            <a:r>
              <a:rPr lang="en-US" sz="4000" dirty="0"/>
              <a:t>endpoint </a:t>
            </a:r>
            <a:r>
              <a:rPr lang="en-US" sz="4000" dirty="0" smtClean="0"/>
              <a:t> using </a:t>
            </a:r>
            <a:r>
              <a:rPr lang="en-US" sz="4000" dirty="0"/>
              <a:t>proportion </a:t>
            </a:r>
            <a:r>
              <a:rPr lang="en-US" sz="4000" dirty="0" smtClean="0"/>
              <a:t>tests</a:t>
            </a:r>
            <a:r>
              <a:rPr lang="en-US" sz="4000" dirty="0"/>
              <a:t> </a:t>
            </a:r>
            <a:r>
              <a:rPr lang="en-US" sz="4000" dirty="0" smtClean="0"/>
              <a:t>to asses the impacts of innovation.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We </a:t>
            </a:r>
            <a:r>
              <a:rPr lang="en-US" sz="4000" dirty="0"/>
              <a:t>used STATA v14 and R software for </a:t>
            </a:r>
            <a:r>
              <a:rPr lang="en-US" sz="4000" dirty="0" smtClean="0"/>
              <a:t>analysis. We </a:t>
            </a:r>
            <a:r>
              <a:rPr lang="en-US" sz="4000" dirty="0"/>
              <a:t>tested MMD trends using chi-square </a:t>
            </a:r>
            <a:r>
              <a:rPr lang="en-US" sz="4000" dirty="0" smtClean="0"/>
              <a:t>for </a:t>
            </a:r>
            <a:r>
              <a:rPr lang="en-US" sz="4000" dirty="0"/>
              <a:t>trend test. 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ea typeface="Verdana" panose="020B0604030504040204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489024" y="3354265"/>
            <a:ext cx="7189076" cy="15911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E0001B"/>
                </a:solidFill>
                <a:ea typeface="Verdana" panose="020B0604030504040204" pitchFamily="34" charset="0"/>
              </a:rPr>
              <a:t>Lessons learnt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b="1" dirty="0">
              <a:solidFill>
                <a:srgbClr val="E0001B"/>
              </a:solidFill>
              <a:ea typeface="Verdana" panose="020B0604030504040204" pitchFamily="34" charset="0"/>
            </a:endParaRP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/>
              <a:t>The numbers of CALHIV on ART were 3,245 (male: 1,592 [49.1%]) at baseline, 3,252 (male: 1,571 [48.3%]) at midpoint, and 3,338 (male: 1613 [48.3%]) at endpoint</a:t>
            </a:r>
            <a:r>
              <a:rPr lang="en-US" sz="4000" dirty="0" smtClean="0"/>
              <a:t>.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The </a:t>
            </a:r>
            <a:r>
              <a:rPr lang="en-US" sz="4000" dirty="0"/>
              <a:t>CALHIV proportion on MMD was highest at endpoint compared to baseline (1,761/3,338 [52.8%] vs 768/3,245 [23.7%], p&lt;0.001) and midpoint (927/3,252 [28.5%], p&lt;0.001</a:t>
            </a:r>
            <a:r>
              <a:rPr lang="en-US" sz="4000" dirty="0" smtClean="0"/>
              <a:t>).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The </a:t>
            </a:r>
            <a:r>
              <a:rPr lang="en-US" sz="4000" dirty="0"/>
              <a:t>figure below shows monthly trends in the proportion of CALHIV on MMD, overall, and by sex (the dotted vertical line shows midpoint). </a:t>
            </a:r>
            <a:endParaRPr lang="en-US" sz="4000" dirty="0" smtClean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The </a:t>
            </a:r>
            <a:r>
              <a:rPr lang="en-US" sz="4000" dirty="0"/>
              <a:t>monthly proportion of CALHIV on MMD significantly increased over time (p&lt;0.001), and the trends did not differ between males and females. </a:t>
            </a:r>
            <a:endParaRPr lang="en-US" altLang="en-US" sz="4000" dirty="0">
              <a:ea typeface="Verdana" panose="020B0604030504040204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591563" y="3562622"/>
            <a:ext cx="4745273" cy="1154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14870" tIns="14870" rIns="14870" bIns="14870" numCol="1" anchor="t" anchorCtr="0" compatLnSpc="1">
            <a:prstTxWarp prst="textNoShape">
              <a:avLst/>
            </a:prstTxWarp>
          </a:bodyPr>
          <a:lstStyle/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E0001B"/>
                </a:solidFill>
                <a:ea typeface="Verdana" panose="020B0604030504040204" pitchFamily="34" charset="0"/>
              </a:rPr>
              <a:t>Conclu</a:t>
            </a:r>
            <a:r>
              <a:rPr lang="en-US" altLang="en-US" sz="4000" b="1" dirty="0" smtClean="0">
                <a:solidFill>
                  <a:srgbClr val="E0001B"/>
                </a:solidFill>
                <a:ea typeface="Verdana" panose="020B0604030504040204" pitchFamily="34" charset="0"/>
              </a:rPr>
              <a:t>sions</a:t>
            </a: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b="1" dirty="0">
              <a:solidFill>
                <a:srgbClr val="E0001B"/>
              </a:solidFill>
              <a:ea typeface="Verdana" panose="020B0604030504040204" pitchFamily="34" charset="0"/>
            </a:endParaRPr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/>
              <a:t>The proportion of CALHIV on MMD rapidly increased following the above strategies. </a:t>
            </a:r>
            <a:endParaRPr lang="en-US" sz="4000" dirty="0" smtClean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/>
          </a:p>
          <a:p>
            <a:pPr algn="just" defTabSz="37173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/>
              <a:t>Thus, </a:t>
            </a:r>
            <a:r>
              <a:rPr lang="en-US" sz="4000" dirty="0"/>
              <a:t>we recommend that African health systems adopt similar </a:t>
            </a:r>
            <a:r>
              <a:rPr lang="en-US" sz="4000" dirty="0" smtClean="0"/>
              <a:t>strategies </a:t>
            </a:r>
            <a:r>
              <a:rPr lang="en-US" sz="4000" dirty="0"/>
              <a:t>to accelerate MMD for CALHIV in Uganda and other similar settings in Sub-Sahara Africa. </a:t>
            </a:r>
            <a:r>
              <a:rPr lang="en-US" sz="2000" dirty="0"/>
              <a:t> </a:t>
            </a:r>
            <a:endParaRPr lang="en-US" alt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2" y="41451981"/>
            <a:ext cx="30275213" cy="1414942"/>
          </a:xfrm>
          <a:prstGeom prst="rect">
            <a:avLst/>
          </a:prstGeom>
          <a:solidFill>
            <a:srgbClr val="FFABA1"/>
          </a:solidFill>
          <a:ln>
            <a:solidFill>
              <a:srgbClr val="8CCD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3"/>
          </a:p>
        </p:txBody>
      </p:sp>
      <p:sp>
        <p:nvSpPr>
          <p:cNvPr id="9" name="TextBox 8"/>
          <p:cNvSpPr txBox="1"/>
          <p:nvPr/>
        </p:nvSpPr>
        <p:spPr>
          <a:xfrm>
            <a:off x="438004" y="42015702"/>
            <a:ext cx="13569066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8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IPHASA 2021 – the 1</a:t>
            </a:r>
            <a:r>
              <a:rPr lang="en-GB" sz="1980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st</a:t>
            </a:r>
            <a:r>
              <a:rPr lang="en-GB" sz="1980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Paediatric HIV Symposium in Africa</a:t>
            </a:r>
            <a:r>
              <a:rPr lang="es-ES" sz="1980" b="1" dirty="0">
                <a:solidFill>
                  <a:schemeClr val="bg1"/>
                </a:solidFill>
                <a:latin typeface="Century Gothic" panose="020B0502020202020204" pitchFamily="34" charset="0"/>
              </a:rPr>
              <a:t>|17-18 November 2021</a:t>
            </a:r>
            <a:endParaRPr lang="en-GB" sz="198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B1B627BD-AA45-A842-978B-861B56CFBA6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9245" y="41760193"/>
            <a:ext cx="1841500" cy="908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F7B7F7C-905A-4F48-A77D-FB5DC070D3C4}"/>
              </a:ext>
            </a:extLst>
          </p:cNvPr>
          <p:cNvSpPr txBox="1"/>
          <p:nvPr/>
        </p:nvSpPr>
        <p:spPr>
          <a:xfrm>
            <a:off x="11904188" y="23049534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Click to add text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0276" y="19829183"/>
            <a:ext cx="21547824" cy="644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90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AA8B93E3C0C54882DD00A936CC00FE" ma:contentTypeVersion="13" ma:contentTypeDescription="Create a new document." ma:contentTypeScope="" ma:versionID="dd17e71e9a80540999eff090d2c2912a">
  <xsd:schema xmlns:xsd="http://www.w3.org/2001/XMLSchema" xmlns:xs="http://www.w3.org/2001/XMLSchema" xmlns:p="http://schemas.microsoft.com/office/2006/metadata/properties" xmlns:ns2="21d4e6fb-9d12-4ec1-abec-688feafe814f" xmlns:ns3="250929fa-9806-4449-af20-7947085fa170" targetNamespace="http://schemas.microsoft.com/office/2006/metadata/properties" ma:root="true" ma:fieldsID="5560f093e59bc279eefeafe9a17fdd68" ns2:_="" ns3:_="">
    <xsd:import namespace="21d4e6fb-9d12-4ec1-abec-688feafe814f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4e6fb-9d12-4ec1-abec-688feafe81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3625B3-AE80-4006-9385-DEE29FA433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d4e6fb-9d12-4ec1-abec-688feafe814f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C986B2-E0DE-4274-BE21-AB6AA193FC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4F3797-F9F3-42CA-9ECB-F82D007DFC2D}">
  <ds:schemaRefs>
    <ds:schemaRef ds:uri="http://purl.org/dc/dcmitype/"/>
    <ds:schemaRef ds:uri="250929fa-9806-4449-af20-7947085fa170"/>
    <ds:schemaRef ds:uri="http://purl.org/dc/elements/1.1/"/>
    <ds:schemaRef ds:uri="http://schemas.microsoft.com/office/2006/metadata/properties"/>
    <ds:schemaRef ds:uri="21d4e6fb-9d12-4ec1-abec-688feafe814f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294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Jexler</dc:creator>
  <cp:lastModifiedBy>Microsoft account</cp:lastModifiedBy>
  <cp:revision>12</cp:revision>
  <dcterms:created xsi:type="dcterms:W3CDTF">2021-10-21T09:09:55Z</dcterms:created>
  <dcterms:modified xsi:type="dcterms:W3CDTF">2021-11-02T16:03:21Z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0x01010025AA8B93E3C0C54882DD00A936CC00FE</vt:lpwstr>
  </property>
</Properties>
</file>