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4.xml" ContentType="application/vnd.openxmlformats-officedocument.presentationml.slide+xml"/>
  <Override PartName="/ppt/slides/slide8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ink/ink1.xml" ContentType="application/inkml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6" r:id="rId2"/>
    <p:sldId id="256" r:id="rId3"/>
    <p:sldId id="257" r:id="rId4"/>
    <p:sldId id="258" r:id="rId5"/>
    <p:sldId id="261" r:id="rId6"/>
    <p:sldId id="268" r:id="rId7"/>
    <p:sldId id="267" r:id="rId8"/>
    <p:sldId id="259" r:id="rId9"/>
    <p:sldId id="262" r:id="rId10"/>
    <p:sldId id="263" r:id="rId11"/>
    <p:sldId id="264" r:id="rId12"/>
  </p:sldIdLst>
  <p:sldSz cx="12192000" cy="6858000"/>
  <p:notesSz cx="6858000" cy="9144000"/>
  <p:defaultTextStyle>
    <a:defPPr>
      <a:defRPr lang="en-U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F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1-11-15T10:36:06.46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23211 14358 0,'-50'25'112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37BF90-F620-4CCB-BFFF-6E35142116F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C9ACFC-EAEE-4E35-85C5-8373B8653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067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</a:t>
            </a:r>
            <a:r>
              <a:rPr lang="en-US" baseline="0" dirty="0"/>
              <a:t> </a:t>
            </a:r>
            <a:r>
              <a:rPr lang="en-US" dirty="0" err="1"/>
              <a:t>Kouyoumdjian</a:t>
            </a:r>
            <a:r>
              <a:rPr lang="en-US" dirty="0"/>
              <a:t> FG, </a:t>
            </a:r>
            <a:r>
              <a:rPr lang="en-US" dirty="0" err="1"/>
              <a:t>Calzavara</a:t>
            </a:r>
            <a:r>
              <a:rPr lang="en-US" dirty="0"/>
              <a:t> LM, </a:t>
            </a:r>
            <a:r>
              <a:rPr lang="en-US" dirty="0" err="1"/>
              <a:t>Bondy</a:t>
            </a:r>
            <a:r>
              <a:rPr lang="en-US" dirty="0"/>
              <a:t> SJ,</a:t>
            </a:r>
            <a:r>
              <a:rPr lang="en-US" baseline="0" dirty="0"/>
              <a:t> </a:t>
            </a:r>
            <a:r>
              <a:rPr lang="en-US" dirty="0" err="1"/>
              <a:t>O’Campo</a:t>
            </a:r>
            <a:r>
              <a:rPr lang="en-US" dirty="0"/>
              <a:t> P, </a:t>
            </a:r>
            <a:r>
              <a:rPr lang="en-US" dirty="0" err="1"/>
              <a:t>Serwadda</a:t>
            </a:r>
            <a:r>
              <a:rPr lang="en-US" dirty="0"/>
              <a:t> D, </a:t>
            </a:r>
            <a:r>
              <a:rPr lang="en-US" dirty="0" err="1"/>
              <a:t>Nalugoda</a:t>
            </a:r>
            <a:r>
              <a:rPr lang="en-US" dirty="0"/>
              <a:t> F. Intimate</a:t>
            </a:r>
            <a:r>
              <a:rPr lang="en-US" baseline="0" dirty="0"/>
              <a:t> </a:t>
            </a:r>
            <a:r>
              <a:rPr lang="en-US" dirty="0"/>
              <a:t>partner violence is associated with incident</a:t>
            </a:r>
            <a:r>
              <a:rPr lang="en-US" baseline="0" dirty="0"/>
              <a:t> </a:t>
            </a:r>
            <a:r>
              <a:rPr lang="en-US" dirty="0"/>
              <a:t>HIV infection in women in Uganda. AIDS.</a:t>
            </a:r>
            <a:r>
              <a:rPr lang="en-US" baseline="0" dirty="0"/>
              <a:t> </a:t>
            </a:r>
            <a:r>
              <a:rPr lang="en-US" dirty="0"/>
              <a:t>2003;27:1331–8.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3C04BE-0D95-4313-846B-C185B9E7F9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372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7C0F3-EF61-4E06-9231-3034816C9F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7B12A1-87FF-405C-A06B-4AEFFE9E0D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B4DF8-D129-4C8F-8AA0-892B862F3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4E1B9-56CC-4600-840A-4AC9CABBB4A1}" type="datetimeFigureOut">
              <a:rPr lang="en-UG" smtClean="0"/>
              <a:t>15/11/2021</a:t>
            </a:fld>
            <a:endParaRPr lang="en-U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03B7FC-135D-4E36-959C-16BC54B9A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83DEE2-BA03-4424-8A4C-307019906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A0DEB-F139-4DE1-9FC4-D61CED2FA1B2}" type="slidenum">
              <a:rPr lang="en-UG" smtClean="0"/>
              <a:t>‹#›</a:t>
            </a:fld>
            <a:endParaRPr lang="en-UG"/>
          </a:p>
        </p:txBody>
      </p:sp>
    </p:spTree>
    <p:extLst>
      <p:ext uri="{BB962C8B-B14F-4D97-AF65-F5344CB8AC3E}">
        <p14:creationId xmlns:p14="http://schemas.microsoft.com/office/powerpoint/2010/main" val="2658429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0751C-DF3E-411E-9A59-8FF207E73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84CE5E-1427-44F2-83AF-9B43249BC2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C8C1C-6F6A-42CC-922B-BD69A1C39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4E1B9-56CC-4600-840A-4AC9CABBB4A1}" type="datetimeFigureOut">
              <a:rPr lang="en-UG" smtClean="0"/>
              <a:t>15/11/2021</a:t>
            </a:fld>
            <a:endParaRPr lang="en-U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7ECCE-E027-454E-96D6-B041AE1E5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985ED5-0814-41D0-A0CA-22AC11CFD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A0DEB-F139-4DE1-9FC4-D61CED2FA1B2}" type="slidenum">
              <a:rPr lang="en-UG" smtClean="0"/>
              <a:t>‹#›</a:t>
            </a:fld>
            <a:endParaRPr lang="en-UG"/>
          </a:p>
        </p:txBody>
      </p:sp>
    </p:spTree>
    <p:extLst>
      <p:ext uri="{BB962C8B-B14F-4D97-AF65-F5344CB8AC3E}">
        <p14:creationId xmlns:p14="http://schemas.microsoft.com/office/powerpoint/2010/main" val="1100583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83E608-2DDD-4D87-92E1-B53B266E50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967A57-BAD2-419F-8892-E5EE36881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621EE1-278F-42B1-A0A5-E0A6609FC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4E1B9-56CC-4600-840A-4AC9CABBB4A1}" type="datetimeFigureOut">
              <a:rPr lang="en-UG" smtClean="0"/>
              <a:t>15/11/2021</a:t>
            </a:fld>
            <a:endParaRPr lang="en-U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250C3-27FA-41EB-8901-4C11250D9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475F6-6B23-415C-9D7A-317EE5FDD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A0DEB-F139-4DE1-9FC4-D61CED2FA1B2}" type="slidenum">
              <a:rPr lang="en-UG" smtClean="0"/>
              <a:t>‹#›</a:t>
            </a:fld>
            <a:endParaRPr lang="en-UG"/>
          </a:p>
        </p:txBody>
      </p:sp>
    </p:spTree>
    <p:extLst>
      <p:ext uri="{BB962C8B-B14F-4D97-AF65-F5344CB8AC3E}">
        <p14:creationId xmlns:p14="http://schemas.microsoft.com/office/powerpoint/2010/main" val="1041248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CBC88-3C4F-4332-973E-A88E80EBB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E699C-CD13-4D48-A399-2BDBE8D98A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F58D5-610F-4EB5-942B-F440353E7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4E1B9-56CC-4600-840A-4AC9CABBB4A1}" type="datetimeFigureOut">
              <a:rPr lang="en-UG" smtClean="0"/>
              <a:t>15/11/2021</a:t>
            </a:fld>
            <a:endParaRPr lang="en-U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598063-8CD9-4776-A888-5127B8750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3FF3F-2C11-4C96-B533-B69E5BD06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A0DEB-F139-4DE1-9FC4-D61CED2FA1B2}" type="slidenum">
              <a:rPr lang="en-UG" smtClean="0"/>
              <a:t>‹#›</a:t>
            </a:fld>
            <a:endParaRPr lang="en-UG"/>
          </a:p>
        </p:txBody>
      </p:sp>
    </p:spTree>
    <p:extLst>
      <p:ext uri="{BB962C8B-B14F-4D97-AF65-F5344CB8AC3E}">
        <p14:creationId xmlns:p14="http://schemas.microsoft.com/office/powerpoint/2010/main" val="3288944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8B9F8-B2C7-4C7F-BBD5-715F563F3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325960-1BE2-4B62-97A9-7F8EEC80F4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457C6B-5133-41A7-BEBD-131C034EF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4E1B9-56CC-4600-840A-4AC9CABBB4A1}" type="datetimeFigureOut">
              <a:rPr lang="en-UG" smtClean="0"/>
              <a:t>15/11/2021</a:t>
            </a:fld>
            <a:endParaRPr lang="en-U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B8C5C4-3F1A-49B0-A158-3840081F7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6C792-E2F7-4892-A82F-75FC7E076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A0DEB-F139-4DE1-9FC4-D61CED2FA1B2}" type="slidenum">
              <a:rPr lang="en-UG" smtClean="0"/>
              <a:t>‹#›</a:t>
            </a:fld>
            <a:endParaRPr lang="en-UG"/>
          </a:p>
        </p:txBody>
      </p:sp>
    </p:spTree>
    <p:extLst>
      <p:ext uri="{BB962C8B-B14F-4D97-AF65-F5344CB8AC3E}">
        <p14:creationId xmlns:p14="http://schemas.microsoft.com/office/powerpoint/2010/main" val="317282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50835-4DB1-43DE-831F-1D973588D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54E65-A7FF-4F90-8DBC-8FF48DF5FF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609D2B-E151-414E-A7F8-67698FE9E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A69C6E-DF56-4F36-BAFC-462094458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4E1B9-56CC-4600-840A-4AC9CABBB4A1}" type="datetimeFigureOut">
              <a:rPr lang="en-UG" smtClean="0"/>
              <a:t>15/11/2021</a:t>
            </a:fld>
            <a:endParaRPr lang="en-U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3B18CC-7DA3-44C0-B125-1081F7CCF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BE1EF2-9414-448B-AE20-A9B65E879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A0DEB-F139-4DE1-9FC4-D61CED2FA1B2}" type="slidenum">
              <a:rPr lang="en-UG" smtClean="0"/>
              <a:t>‹#›</a:t>
            </a:fld>
            <a:endParaRPr lang="en-UG"/>
          </a:p>
        </p:txBody>
      </p:sp>
    </p:spTree>
    <p:extLst>
      <p:ext uri="{BB962C8B-B14F-4D97-AF65-F5344CB8AC3E}">
        <p14:creationId xmlns:p14="http://schemas.microsoft.com/office/powerpoint/2010/main" val="1415631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CC3A8-3F5C-4417-8F75-3C9B54EB1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7B1FCA-1952-4FC7-8F80-C48F7DC9E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E9E25-915C-4404-B36D-EB48EF58E6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5F93DC-1EDF-4CF7-B6D6-D496F2C228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F6990D-8AB9-4107-80FE-C27397BFD8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74CF76-7E6F-4B03-8E57-1706A0C5C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4E1B9-56CC-4600-840A-4AC9CABBB4A1}" type="datetimeFigureOut">
              <a:rPr lang="en-UG" smtClean="0"/>
              <a:t>15/11/2021</a:t>
            </a:fld>
            <a:endParaRPr lang="en-U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807639-5372-4301-BEED-42EFB7912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99D05C-18FC-4582-B75E-7709AD21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A0DEB-F139-4DE1-9FC4-D61CED2FA1B2}" type="slidenum">
              <a:rPr lang="en-UG" smtClean="0"/>
              <a:t>‹#›</a:t>
            </a:fld>
            <a:endParaRPr lang="en-UG"/>
          </a:p>
        </p:txBody>
      </p:sp>
    </p:spTree>
    <p:extLst>
      <p:ext uri="{BB962C8B-B14F-4D97-AF65-F5344CB8AC3E}">
        <p14:creationId xmlns:p14="http://schemas.microsoft.com/office/powerpoint/2010/main" val="3824375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3EE60-25B0-4751-8D94-2406E72C4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D24781-72CB-47B4-89FC-9953B857A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4E1B9-56CC-4600-840A-4AC9CABBB4A1}" type="datetimeFigureOut">
              <a:rPr lang="en-UG" smtClean="0"/>
              <a:t>15/11/2021</a:t>
            </a:fld>
            <a:endParaRPr lang="en-U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2B9412-6C83-4D06-85F3-1CB592CC2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A6BBA5-BB3B-4559-AE76-E19874083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A0DEB-F139-4DE1-9FC4-D61CED2FA1B2}" type="slidenum">
              <a:rPr lang="en-UG" smtClean="0"/>
              <a:t>‹#›</a:t>
            </a:fld>
            <a:endParaRPr lang="en-UG"/>
          </a:p>
        </p:txBody>
      </p:sp>
    </p:spTree>
    <p:extLst>
      <p:ext uri="{BB962C8B-B14F-4D97-AF65-F5344CB8AC3E}">
        <p14:creationId xmlns:p14="http://schemas.microsoft.com/office/powerpoint/2010/main" val="2677705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F03759-1C39-4B1B-B1E7-84E370190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4E1B9-56CC-4600-840A-4AC9CABBB4A1}" type="datetimeFigureOut">
              <a:rPr lang="en-UG" smtClean="0"/>
              <a:t>15/11/2021</a:t>
            </a:fld>
            <a:endParaRPr lang="en-U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400047-6210-456D-A701-379B483EC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CA39A7-175F-4BAA-A4A5-7459A14FC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A0DEB-F139-4DE1-9FC4-D61CED2FA1B2}" type="slidenum">
              <a:rPr lang="en-UG" smtClean="0"/>
              <a:t>‹#›</a:t>
            </a:fld>
            <a:endParaRPr lang="en-UG"/>
          </a:p>
        </p:txBody>
      </p:sp>
    </p:spTree>
    <p:extLst>
      <p:ext uri="{BB962C8B-B14F-4D97-AF65-F5344CB8AC3E}">
        <p14:creationId xmlns:p14="http://schemas.microsoft.com/office/powerpoint/2010/main" val="3423783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BE879-4A03-4AA3-BF0A-67BD7B6A8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14BD5-316A-488F-AB0F-E687B3D11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8FF23B-DA89-4CCC-932F-FC5FB2449F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94C556-B771-4806-A66F-29E07460D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4E1B9-56CC-4600-840A-4AC9CABBB4A1}" type="datetimeFigureOut">
              <a:rPr lang="en-UG" smtClean="0"/>
              <a:t>15/11/2021</a:t>
            </a:fld>
            <a:endParaRPr lang="en-U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E2209-A850-4201-B8DF-38E7BB2A0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6AF649-4D76-429A-BFEC-BEF9F1E11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A0DEB-F139-4DE1-9FC4-D61CED2FA1B2}" type="slidenum">
              <a:rPr lang="en-UG" smtClean="0"/>
              <a:t>‹#›</a:t>
            </a:fld>
            <a:endParaRPr lang="en-UG"/>
          </a:p>
        </p:txBody>
      </p:sp>
    </p:spTree>
    <p:extLst>
      <p:ext uri="{BB962C8B-B14F-4D97-AF65-F5344CB8AC3E}">
        <p14:creationId xmlns:p14="http://schemas.microsoft.com/office/powerpoint/2010/main" val="4253623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C143C-6828-47DF-BF09-A33D54D49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A169A-6D4D-4DF2-97A4-FC03F06A55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6400EE-C6CB-4C3B-9D5C-E1847E5C3B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3220AE-70B4-4753-9317-E7F5C1EE4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4E1B9-56CC-4600-840A-4AC9CABBB4A1}" type="datetimeFigureOut">
              <a:rPr lang="en-UG" smtClean="0"/>
              <a:t>15/11/2021</a:t>
            </a:fld>
            <a:endParaRPr lang="en-U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AA7AE0-08D7-4677-8DE5-D385495E0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344916-277F-4ED9-BAB6-FCB080B67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A0DEB-F139-4DE1-9FC4-D61CED2FA1B2}" type="slidenum">
              <a:rPr lang="en-UG" smtClean="0"/>
              <a:t>‹#›</a:t>
            </a:fld>
            <a:endParaRPr lang="en-UG"/>
          </a:p>
        </p:txBody>
      </p:sp>
    </p:spTree>
    <p:extLst>
      <p:ext uri="{BB962C8B-B14F-4D97-AF65-F5344CB8AC3E}">
        <p14:creationId xmlns:p14="http://schemas.microsoft.com/office/powerpoint/2010/main" val="3863242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2506D9-8D8E-423C-9D53-5858ECA2B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F838A0-825B-446D-8DBA-E95E68599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1E36EC-0E01-4A28-88A9-2A5E2F8150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4E1B9-56CC-4600-840A-4AC9CABBB4A1}" type="datetimeFigureOut">
              <a:rPr lang="en-UG" smtClean="0"/>
              <a:t>15/11/2021</a:t>
            </a:fld>
            <a:endParaRPr lang="en-U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16FCD3-2E91-46FF-8D60-DE37E23EF3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6A3E91-8C86-4A49-A22B-C9E1734E7E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A0DEB-F139-4DE1-9FC4-D61CED2FA1B2}" type="slidenum">
              <a:rPr lang="en-UG" smtClean="0"/>
              <a:t>‹#›</a:t>
            </a:fld>
            <a:endParaRPr lang="en-UG"/>
          </a:p>
        </p:txBody>
      </p:sp>
    </p:spTree>
    <p:extLst>
      <p:ext uri="{BB962C8B-B14F-4D97-AF65-F5344CB8AC3E}">
        <p14:creationId xmlns:p14="http://schemas.microsoft.com/office/powerpoint/2010/main" val="373624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11" Type="http://schemas.openxmlformats.org/officeDocument/2006/relationships/image" Target="../media/image7.emf"/><Relationship Id="rId5" Type="http://schemas.openxmlformats.org/officeDocument/2006/relationships/image" Target="../media/image2.jpeg"/><Relationship Id="rId10" Type="http://schemas.openxmlformats.org/officeDocument/2006/relationships/customXml" Target="../ink/ink1.xml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419497"/>
            <a:ext cx="12192000" cy="426460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798C18F-D7BD-4E41-827E-488515935693}"/>
              </a:ext>
            </a:extLst>
          </p:cNvPr>
          <p:cNvSpPr/>
          <p:nvPr/>
        </p:nvSpPr>
        <p:spPr>
          <a:xfrm>
            <a:off x="0" y="5684100"/>
            <a:ext cx="12192000" cy="12098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DACFD6-50D9-4B97-816D-3BCAB31F7580}"/>
              </a:ext>
            </a:extLst>
          </p:cNvPr>
          <p:cNvSpPr/>
          <p:nvPr/>
        </p:nvSpPr>
        <p:spPr>
          <a:xfrm>
            <a:off x="35719" y="26813"/>
            <a:ext cx="12192000" cy="1485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9A091-000C-444A-81DA-EF566E9A78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438" y="1495516"/>
            <a:ext cx="12156281" cy="4135578"/>
          </a:xfrm>
        </p:spPr>
        <p:txBody>
          <a:bodyPr anchor="ctr"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Gill Sans MT" panose="020B0502020104020203" pitchFamily="34" charset="0"/>
              </a:rPr>
              <a:t>USAID’s Keeping Children Healthy and Safe Activity (KCHS)</a:t>
            </a:r>
            <a:br>
              <a:rPr lang="en-US" sz="3200" dirty="0">
                <a:latin typeface="Gill Sans MT" panose="020B0502020104020203" pitchFamily="34" charset="0"/>
              </a:rPr>
            </a:br>
            <a:br>
              <a:rPr lang="en-US" sz="3200" dirty="0">
                <a:latin typeface="Gill Sans MT" panose="020B0502020104020203" pitchFamily="34" charset="0"/>
              </a:rPr>
            </a:br>
            <a:r>
              <a:rPr lang="en-US" sz="3200" dirty="0">
                <a:solidFill>
                  <a:schemeClr val="accent4">
                    <a:lumMod val="20000"/>
                    <a:lumOff val="80000"/>
                  </a:schemeClr>
                </a:solidFill>
                <a:latin typeface="Gill Sans MT" panose="020B0502020104020203" pitchFamily="34" charset="0"/>
              </a:rPr>
              <a:t>Abstract Presentation</a:t>
            </a:r>
            <a:br>
              <a:rPr lang="en-US" sz="3200" dirty="0">
                <a:solidFill>
                  <a:schemeClr val="accent4">
                    <a:lumMod val="20000"/>
                    <a:lumOff val="80000"/>
                  </a:schemeClr>
                </a:solidFill>
                <a:latin typeface="Gill Sans MT" panose="020B0502020104020203" pitchFamily="34" charset="0"/>
              </a:rPr>
            </a:br>
            <a:br>
              <a:rPr lang="en-US" sz="3200" dirty="0">
                <a:solidFill>
                  <a:schemeClr val="accent4">
                    <a:lumMod val="20000"/>
                    <a:lumOff val="80000"/>
                  </a:schemeClr>
                </a:solidFill>
                <a:latin typeface="Gill Sans MT" panose="020B0502020104020203" pitchFamily="34" charset="0"/>
              </a:rPr>
            </a:br>
            <a:br>
              <a:rPr lang="en-US" sz="3200" dirty="0">
                <a:solidFill>
                  <a:schemeClr val="accent4">
                    <a:lumMod val="20000"/>
                    <a:lumOff val="80000"/>
                  </a:schemeClr>
                </a:solidFill>
                <a:latin typeface="Gill Sans MT" panose="020B0502020104020203" pitchFamily="34" charset="0"/>
              </a:rPr>
            </a:br>
            <a:r>
              <a:rPr lang="en-US" sz="1800" b="1" i="1">
                <a:solidFill>
                  <a:schemeClr val="bg1"/>
                </a:solidFill>
              </a:rPr>
              <a:t>Catherine Kyokunzire </a:t>
            </a:r>
            <a:r>
              <a:rPr lang="en-US" sz="1800" b="1" i="1" dirty="0">
                <a:solidFill>
                  <a:schemeClr val="bg1"/>
                </a:solidFill>
              </a:rPr>
              <a:t>(AVSI /KCHS), </a:t>
            </a:r>
            <a:r>
              <a:rPr lang="en-UG" sz="1800" b="1" i="1" dirty="0">
                <a:solidFill>
                  <a:schemeClr val="bg1"/>
                </a:solidFill>
              </a:rPr>
              <a:t>Denis Nuwagaba (TPO/KCHS)</a:t>
            </a:r>
            <a:r>
              <a:rPr lang="en-US" sz="1800" b="1" i="1" dirty="0">
                <a:solidFill>
                  <a:schemeClr val="bg1"/>
                </a:solidFill>
              </a:rPr>
              <a:t>, </a:t>
            </a:r>
            <a:r>
              <a:rPr lang="en-UG" sz="1800" b="1" i="1" dirty="0">
                <a:solidFill>
                  <a:schemeClr val="bg1"/>
                </a:solidFill>
              </a:rPr>
              <a:t>Magdalene Ndagire </a:t>
            </a:r>
            <a:r>
              <a:rPr lang="en-US" sz="1800" b="1" i="1" dirty="0">
                <a:solidFill>
                  <a:schemeClr val="bg1"/>
                </a:solidFill>
              </a:rPr>
              <a:t>(AVSI/KCHS), Hussein Kato </a:t>
            </a:r>
            <a:r>
              <a:rPr lang="en-UG" sz="1800" b="1" i="1" dirty="0">
                <a:solidFill>
                  <a:schemeClr val="bg1"/>
                </a:solidFill>
              </a:rPr>
              <a:t>(TPO/KCHS)</a:t>
            </a:r>
            <a:br>
              <a:rPr lang="en-UG" dirty="0"/>
            </a:br>
            <a:br>
              <a:rPr lang="en-US" sz="6600" b="1" dirty="0">
                <a:latin typeface="Gill Sans MT" panose="020B0502020104020203" pitchFamily="34" charset="0"/>
              </a:rPr>
            </a:br>
            <a:br>
              <a:rPr lang="en-UG" sz="1400" dirty="0"/>
            </a:br>
            <a:endParaRPr lang="en-CA" sz="1400" dirty="0">
              <a:solidFill>
                <a:schemeClr val="accent4">
                  <a:lumMod val="60000"/>
                  <a:lumOff val="40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3B55D1-39C2-4354-B0F1-F874DCFD19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556"/>
            <a:ext cx="3881010" cy="15097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B306D5-4DE4-4190-A1ED-4BB8B84DD99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619" y="-145984"/>
            <a:ext cx="4419199" cy="148508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01DC660-DD1D-40D2-83E6-8ADD27E8349D}"/>
              </a:ext>
            </a:extLst>
          </p:cNvPr>
          <p:cNvGrpSpPr/>
          <p:nvPr/>
        </p:nvGrpSpPr>
        <p:grpSpPr>
          <a:xfrm>
            <a:off x="2923383" y="5720042"/>
            <a:ext cx="6259508" cy="1137958"/>
            <a:chOff x="817562" y="5562600"/>
            <a:chExt cx="6259508" cy="113795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EFF1E53-5490-4516-B220-CFC03372F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562" y="5562600"/>
              <a:ext cx="1423679" cy="113795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DC1E0FB-294B-425A-9A6E-A2DCDF39BA62}"/>
                </a:ext>
              </a:extLst>
            </p:cNvPr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68" t="24107" r="24553" b="24405"/>
            <a:stretch/>
          </p:blipFill>
          <p:spPr bwMode="auto">
            <a:xfrm>
              <a:off x="2433737" y="5604017"/>
              <a:ext cx="1046611" cy="95494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Picture 11" descr="REPSSI (Regional Psychosocial Support Initiative) | End Violence">
              <a:extLst>
                <a:ext uri="{FF2B5EF4-FFF2-40B4-BE49-F238E27FC236}">
                  <a16:creationId xmlns:a16="http://schemas.microsoft.com/office/drawing/2014/main" id="{9166ABCA-E23E-4CE4-92C6-678101F2B97B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7004" y="5653733"/>
              <a:ext cx="1790066" cy="8740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37F6D4A0-B194-4652-8308-08C74C317FCF}"/>
                </a:ext>
              </a:extLst>
            </p:cNvPr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6837" y="5653733"/>
              <a:ext cx="1317286" cy="902685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60F8A0C-F7B1-406D-A577-8F42A22ADDF3}"/>
                  </a:ext>
                </a:extLst>
              </p14:cNvPr>
              <p14:cNvContentPartPr/>
              <p14:nvPr/>
            </p14:nvContentPartPr>
            <p14:xfrm>
              <a:off x="8337960" y="5168880"/>
              <a:ext cx="18360" cy="9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60F8A0C-F7B1-406D-A577-8F42A22ADDF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328600" y="5159520"/>
                <a:ext cx="37080" cy="280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BD4E1669-A8CA-42A2-9D3F-C08E7181BE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911246" y="4217822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9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1"/>
    </mc:Choice>
    <mc:Fallback xmlns="">
      <p:transition spd="slow" advTm="8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0"/>
            <a:ext cx="1227908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A8CF76-8525-407A-99C7-385FCA424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39" y="8528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Conclusion</a:t>
            </a:r>
            <a:endParaRPr lang="en-UG" sz="5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2E37F-6729-4431-BDBD-45398636D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139" y="2287179"/>
            <a:ext cx="11475721" cy="26679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chemeClr val="bg1"/>
                </a:solidFill>
              </a:rPr>
              <a:t>There is increased reporting of cases, referrals and linkages into HIV care due to the active role of child well-being committees and strengthened response of community-based services in Kigezi region.</a:t>
            </a:r>
            <a:endParaRPr lang="en-UG" sz="4000" b="1" dirty="0">
              <a:solidFill>
                <a:schemeClr val="bg1"/>
              </a:solidFill>
            </a:endParaRPr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7719F789-3808-4938-9043-2CC6ECC61F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9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44"/>
    </mc:Choice>
    <mc:Fallback xmlns="">
      <p:transition spd="slow" advTm="16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190878"/>
            <a:ext cx="12192000" cy="473310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652FF2-C178-485E-AB7E-AAB9C0F28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Declaration of conflict of interest</a:t>
            </a:r>
            <a:endParaRPr lang="en-UG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80D72-55BF-4E0D-90C7-449AE0FC5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45121"/>
            <a:ext cx="10515600" cy="1292044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+mj-lt"/>
              </a:rPr>
              <a:t>No conflict of interest associated with this abstract</a:t>
            </a:r>
            <a:endParaRPr lang="en-UG" sz="4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20519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965" y="696686"/>
            <a:ext cx="6522721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Strengthening prevention 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and 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</a:rPr>
              <a:t>response 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violence against children 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to accelerated 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</a:rPr>
              <a:t>referral 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of children into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HIV/AIDS Care:</a:t>
            </a:r>
            <a:b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The Story of Working with District </a:t>
            </a:r>
          </a:p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Community-Based Services and Health Facilities</a:t>
            </a:r>
            <a:endParaRPr lang="en-US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686" y="53064"/>
            <a:ext cx="4572000" cy="6858000"/>
          </a:xfrm>
          <a:prstGeom prst="rect">
            <a:avLst/>
          </a:prstGeom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1629BE04-0172-402A-95C4-11679A2EC7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1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36"/>
    </mc:Choice>
    <mc:Fallback xmlns="">
      <p:transition spd="slow" advTm="12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326871"/>
            <a:ext cx="12192000" cy="465037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700133-347F-4F39-AD89-F3BA5E00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91" y="225788"/>
            <a:ext cx="10515600" cy="88657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About KCHS Activity</a:t>
            </a:r>
            <a:endParaRPr lang="en-UG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FF940-2C76-42F5-B95F-0BE5DF63A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591" y="1387249"/>
            <a:ext cx="6482586" cy="4650377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USAID’s Keeping Children Healthy and Safe Activity (KCHS) is led by </a:t>
            </a:r>
            <a:r>
              <a:rPr lang="en-US" sz="3600" dirty="0">
                <a:solidFill>
                  <a:schemeClr val="bg1"/>
                </a:solidFill>
              </a:rPr>
              <a:t>Transcultural Psychosocial </a:t>
            </a:r>
            <a:r>
              <a:rPr lang="en-US" sz="3600" dirty="0" err="1">
                <a:solidFill>
                  <a:schemeClr val="bg1"/>
                </a:solidFill>
              </a:rPr>
              <a:t>Organisation</a:t>
            </a:r>
            <a:r>
              <a:rPr lang="en-US" sz="3600" dirty="0">
                <a:solidFill>
                  <a:schemeClr val="bg1"/>
                </a:solidFill>
              </a:rPr>
              <a:t> [TPO] Uganda and implemented by 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AVSI Foundation in South Western Uganda</a:t>
            </a:r>
            <a:endParaRPr lang="en-UG" sz="3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115" y="1326871"/>
            <a:ext cx="5195653" cy="4650377"/>
          </a:xfrm>
          <a:prstGeom prst="rect">
            <a:avLst/>
          </a:prstGeom>
        </p:spPr>
      </p:pic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6047BB86-F4D9-4FF0-9A8F-D03F9DD867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8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97"/>
    </mc:Choice>
    <mc:Fallback xmlns="">
      <p:transition spd="slow" advTm="9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1617" y="264310"/>
            <a:ext cx="11230174" cy="14131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898955-F591-4E72-B0F3-ADB7007B9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04" y="264310"/>
            <a:ext cx="10515600" cy="1196846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Project goal</a:t>
            </a:r>
            <a:endParaRPr lang="en-UG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A428E-D899-4E7B-A888-A394C6438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063" y="1951348"/>
            <a:ext cx="11371217" cy="4128941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chemeClr val="bg1"/>
                </a:solidFill>
              </a:rPr>
              <a:t>To prevent new HIV infections and reduce vulnerability among orphans and vulnerable children (OVC) and adolescent girls and young women.</a:t>
            </a:r>
            <a:endParaRPr lang="en-UG" sz="4400" dirty="0">
              <a:solidFill>
                <a:schemeClr val="bg1"/>
              </a:solidFill>
            </a:endParaRP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8A82E623-4222-4A25-9B8A-6ADA486E32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0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92"/>
    </mc:Choice>
    <mc:Fallback xmlns="">
      <p:transition spd="slow" advTm="9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19497"/>
            <a:ext cx="12192000" cy="543850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E23522-05DD-43B9-AAD0-39BB3C038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54372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KCHS Approach</a:t>
            </a:r>
            <a:endParaRPr lang="en-UG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49236-B7E7-4DD3-97E2-8E9699D0A2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bg1"/>
                </a:solidFill>
              </a:rPr>
              <a:t>Strengthen and support the community based services department through identification, response and follow up of GBV and violence against children (VAC) cases.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bg1"/>
                </a:solidFill>
              </a:rPr>
              <a:t>Support to mentor and train the Community Development Officers, para social workers.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bg1"/>
                </a:solidFill>
              </a:rPr>
              <a:t>Functionality of child well-being committees at district and sub county level.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bg1"/>
                </a:solidFill>
              </a:rPr>
              <a:t>Popularization of reporting mechanisms.</a:t>
            </a:r>
            <a:endParaRPr lang="en-UG" sz="3200" dirty="0">
              <a:solidFill>
                <a:schemeClr val="bg1"/>
              </a:solidFill>
            </a:endParaRP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D4C8AB1A-FE0A-484B-B6FA-69054C4EF4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7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13"/>
    </mc:Choice>
    <mc:Fallback xmlns="">
      <p:transition spd="slow" advTm="30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800521"/>
            <a:ext cx="12192000" cy="513289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E23522-05DD-43B9-AAD0-39BB3C038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411" y="665254"/>
            <a:ext cx="10515600" cy="86606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INSPIRE adopted strategies by KCHS</a:t>
            </a:r>
            <a:endParaRPr lang="en-UG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49236-B7E7-4DD3-97E2-8E9699D0A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00520"/>
            <a:ext cx="6711884" cy="5132893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</a:rPr>
              <a:t>Parent and Care-giver support</a:t>
            </a:r>
          </a:p>
          <a:p>
            <a:pPr lvl="1"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</a:rPr>
              <a:t>Income and economic strengthening</a:t>
            </a:r>
          </a:p>
          <a:p>
            <a:pPr lvl="1"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</a:rPr>
              <a:t>Education and Life Skills training for youth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sz="2800" dirty="0">
              <a:solidFill>
                <a:schemeClr val="bg1"/>
              </a:solidFill>
            </a:endParaRPr>
          </a:p>
          <a:p>
            <a:pPr lvl="1">
              <a:lnSpc>
                <a:spcPct val="150000"/>
              </a:lnSpc>
            </a:pP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25BABD-2C30-4D66-8FB8-8423763E983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885" y="1800521"/>
            <a:ext cx="5480114" cy="4958498"/>
          </a:xfrm>
          <a:prstGeom prst="rect">
            <a:avLst/>
          </a:prstGeom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1D20CD7D-9FBC-44B8-AB8D-1E23B61688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20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85"/>
    </mc:Choice>
    <mc:Fallback xmlns="">
      <p:transition spd="slow" advTm="15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974" y="405353"/>
            <a:ext cx="8754533" cy="755810"/>
          </a:xfrm>
        </p:spPr>
        <p:txBody>
          <a:bodyPr>
            <a:normAutofit fontScale="90000"/>
          </a:bodyPr>
          <a:lstStyle/>
          <a:p>
            <a:pPr algn="ctr"/>
            <a:b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Violence and HIV – Uganda</a:t>
            </a:r>
            <a:br>
              <a:rPr lang="en-US" sz="3600" b="1" dirty="0">
                <a:latin typeface="+mn-lt"/>
              </a:rPr>
            </a:br>
            <a:endParaRPr lang="en-US" sz="36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926" y="1319753"/>
            <a:ext cx="10818100" cy="4732255"/>
          </a:xfr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Women (15-49 years of age) who had experienced intimate partner violence (physical and/or sexual and/or verbal) were</a:t>
            </a:r>
            <a:r>
              <a:rPr lang="en-US" sz="3600" b="1" dirty="0">
                <a:solidFill>
                  <a:schemeClr val="bg1"/>
                </a:solidFill>
              </a:rPr>
              <a:t> 1.55 times more likely to subsequently acquire HIV than those who had never experienced such violence</a:t>
            </a:r>
            <a:r>
              <a:rPr lang="en-US" sz="3600" dirty="0">
                <a:solidFill>
                  <a:schemeClr val="bg1"/>
                </a:solidFill>
              </a:rPr>
              <a:t>. </a:t>
            </a:r>
            <a:br>
              <a:rPr lang="en-US" sz="3600" dirty="0">
                <a:solidFill>
                  <a:schemeClr val="bg1"/>
                </a:solidFill>
              </a:rPr>
            </a:br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The study estimated that 22% of new HIV infections could be attributed to intimate partner violence.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C29F6E-2BC3-436E-A016-4B306E806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1D0B5-B865-430E-AA59-535DACF1093D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10B76C-E9C7-413D-BBDD-ADA1C46206FA}"/>
              </a:ext>
            </a:extLst>
          </p:cNvPr>
          <p:cNvSpPr/>
          <p:nvPr/>
        </p:nvSpPr>
        <p:spPr>
          <a:xfrm>
            <a:off x="1326605" y="6210598"/>
            <a:ext cx="847090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Source: </a:t>
            </a:r>
            <a:r>
              <a:rPr lang="en-US" sz="1100" b="1" dirty="0" err="1"/>
              <a:t>Kouyoumdjian</a:t>
            </a:r>
            <a:r>
              <a:rPr lang="en-US" sz="1100" b="1" dirty="0"/>
              <a:t> FG, </a:t>
            </a:r>
            <a:r>
              <a:rPr lang="en-US" sz="1100" b="1" dirty="0" err="1"/>
              <a:t>Calzavara</a:t>
            </a:r>
            <a:r>
              <a:rPr lang="en-US" sz="1100" b="1" dirty="0"/>
              <a:t> LM, </a:t>
            </a:r>
            <a:r>
              <a:rPr lang="en-US" sz="1100" b="1" dirty="0" err="1"/>
              <a:t>Bondy</a:t>
            </a:r>
            <a:r>
              <a:rPr lang="en-US" sz="1100" b="1" dirty="0"/>
              <a:t> SJ, </a:t>
            </a:r>
            <a:r>
              <a:rPr lang="en-US" sz="1100" b="1" dirty="0" err="1"/>
              <a:t>O’Campo</a:t>
            </a:r>
            <a:r>
              <a:rPr lang="en-US" sz="1100" b="1" dirty="0"/>
              <a:t> P, </a:t>
            </a:r>
            <a:r>
              <a:rPr lang="en-US" sz="1100" b="1" dirty="0" err="1"/>
              <a:t>Serwadda</a:t>
            </a:r>
            <a:r>
              <a:rPr lang="en-US" sz="1100" b="1" dirty="0"/>
              <a:t> D, </a:t>
            </a:r>
            <a:r>
              <a:rPr lang="en-US" sz="1100" b="1" dirty="0" err="1"/>
              <a:t>Nalugoda</a:t>
            </a:r>
            <a:r>
              <a:rPr lang="en-US" sz="1100" b="1" dirty="0"/>
              <a:t> F. Intimate partner violence is associated with incident HIV infection in women in Uganda. AIDS. 2003;27:1331–8.</a:t>
            </a:r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53A9D30B-5AF0-49AB-BC3E-9B47F941DD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3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90"/>
    </mc:Choice>
    <mc:Fallback xmlns="">
      <p:transition spd="slow" advTm="22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913641"/>
            <a:ext cx="12192000" cy="49820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76E241-FBB1-4882-BA88-C26C94BE8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09" y="282972"/>
            <a:ext cx="10771673" cy="989647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HIV statistics in Uganda</a:t>
            </a:r>
            <a:endParaRPr lang="en-UG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4B93B-AB5D-4212-8117-60C4D2B75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975" y="1913641"/>
            <a:ext cx="11755225" cy="481709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b="1" dirty="0">
                <a:solidFill>
                  <a:schemeClr val="bg1"/>
                </a:solidFill>
              </a:rPr>
              <a:t>1.5 million - </a:t>
            </a:r>
            <a:r>
              <a:rPr lang="en-US" sz="3600" dirty="0">
                <a:solidFill>
                  <a:schemeClr val="bg1"/>
                </a:solidFill>
              </a:rPr>
              <a:t>People living with HIV in Uganda (UNAIDS 2020).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b="1" dirty="0">
                <a:solidFill>
                  <a:schemeClr val="bg1"/>
                </a:solidFill>
              </a:rPr>
              <a:t> 53,000 - </a:t>
            </a:r>
            <a:r>
              <a:rPr lang="en-US" sz="3600" dirty="0">
                <a:solidFill>
                  <a:schemeClr val="bg1"/>
                </a:solidFill>
              </a:rPr>
              <a:t>New HIV infections in Uganda (UNAIDS 2020).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b="1" dirty="0">
                <a:solidFill>
                  <a:schemeClr val="bg1"/>
                </a:solidFill>
              </a:rPr>
              <a:t> 65 percent - </a:t>
            </a:r>
            <a:r>
              <a:rPr lang="en-US" sz="3600" dirty="0">
                <a:solidFill>
                  <a:schemeClr val="bg1"/>
                </a:solidFill>
              </a:rPr>
              <a:t>Children on ARV treatment (UNAIDS 2020).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b="1" dirty="0">
                <a:solidFill>
                  <a:schemeClr val="bg1"/>
                </a:solidFill>
              </a:rPr>
              <a:t>7.9 percent - </a:t>
            </a:r>
            <a:r>
              <a:rPr lang="en-US" sz="3600" dirty="0">
                <a:solidFill>
                  <a:schemeClr val="bg1"/>
                </a:solidFill>
              </a:rPr>
              <a:t>HIV prevalence - </a:t>
            </a:r>
            <a:r>
              <a:rPr lang="en-US" sz="3600" dirty="0" err="1">
                <a:solidFill>
                  <a:schemeClr val="bg1"/>
                </a:solidFill>
              </a:rPr>
              <a:t>Kigezi</a:t>
            </a:r>
            <a:r>
              <a:rPr lang="en-US" sz="3600" dirty="0">
                <a:solidFill>
                  <a:schemeClr val="bg1"/>
                </a:solidFill>
              </a:rPr>
              <a:t> region.</a:t>
            </a:r>
            <a:endParaRPr lang="en-UG" sz="3600" dirty="0">
              <a:solidFill>
                <a:schemeClr val="bg1"/>
              </a:solidFill>
            </a:endParaRP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9B25E186-4AE9-4FEC-BC32-AF6BDC7DA6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13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95"/>
    </mc:Choice>
    <mc:Fallback xmlns="">
      <p:transition spd="slow" advTm="20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419497"/>
            <a:ext cx="12192000" cy="514676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589382-B883-4D66-9428-A35D278C9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731" y="330292"/>
            <a:ext cx="10515600" cy="975321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KCHS achievements</a:t>
            </a:r>
            <a:endParaRPr lang="en-UG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A7D74-4822-4BEE-97F4-E7FD14337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0" y="1419496"/>
            <a:ext cx="5916385" cy="514676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</a:rPr>
              <a:t>1250 children 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and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2112 adults living with HIV supported 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on KCHS program in </a:t>
            </a:r>
            <a:r>
              <a:rPr lang="en-US" dirty="0" err="1">
                <a:solidFill>
                  <a:schemeClr val="bg1"/>
                </a:solidFill>
                <a:latin typeface="+mj-lt"/>
              </a:rPr>
              <a:t>Kigezi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region.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4929 Orphans and Vulnerable Children supported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</a:rPr>
              <a:t>210 referrals 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initiated and completed for various services.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</a:rPr>
              <a:t>500+ cases reported</a:t>
            </a:r>
            <a:r>
              <a:rPr lang="en-US" dirty="0">
                <a:solidFill>
                  <a:schemeClr val="bg1"/>
                </a:solidFill>
              </a:rPr>
              <a:t> through various mechanisms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8" r="7624"/>
          <a:stretch/>
        </p:blipFill>
        <p:spPr>
          <a:xfrm>
            <a:off x="5976256" y="1533380"/>
            <a:ext cx="5916386" cy="4919000"/>
          </a:xfrm>
          <a:prstGeom prst="rect">
            <a:avLst/>
          </a:prstGeom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74EFE9D0-3E96-4E94-8DB4-BB301F6848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2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80"/>
    </mc:Choice>
    <mc:Fallback xmlns="">
      <p:transition spd="slow" advTm="26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AA8B93E3C0C54882DD00A936CC00FE" ma:contentTypeVersion="13" ma:contentTypeDescription="Create a new document." ma:contentTypeScope="" ma:versionID="dd17e71e9a80540999eff090d2c2912a">
  <xsd:schema xmlns:xsd="http://www.w3.org/2001/XMLSchema" xmlns:xs="http://www.w3.org/2001/XMLSchema" xmlns:p="http://schemas.microsoft.com/office/2006/metadata/properties" xmlns:ns2="21d4e6fb-9d12-4ec1-abec-688feafe814f" xmlns:ns3="250929fa-9806-4449-af20-7947085fa170" targetNamespace="http://schemas.microsoft.com/office/2006/metadata/properties" ma:root="true" ma:fieldsID="5560f093e59bc279eefeafe9a17fdd68" ns2:_="" ns3:_="">
    <xsd:import namespace="21d4e6fb-9d12-4ec1-abec-688feafe814f"/>
    <xsd:import namespace="250929fa-9806-4449-af20-7947085fa1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d4e6fb-9d12-4ec1-abec-688feafe81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0929fa-9806-4449-af20-7947085fa17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232B3D3-AE93-4822-91CA-EAB2017B9D5C}"/>
</file>

<file path=customXml/itemProps2.xml><?xml version="1.0" encoding="utf-8"?>
<ds:datastoreItem xmlns:ds="http://schemas.openxmlformats.org/officeDocument/2006/customXml" ds:itemID="{14B7D4C1-8BEE-4F54-BF62-BFCEE6753312}"/>
</file>

<file path=customXml/itemProps3.xml><?xml version="1.0" encoding="utf-8"?>
<ds:datastoreItem xmlns:ds="http://schemas.openxmlformats.org/officeDocument/2006/customXml" ds:itemID="{F8CF5306-451C-446E-9778-34726FD505B5}"/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500</Words>
  <Application>Microsoft Office PowerPoint</Application>
  <PresentationFormat>Widescreen</PresentationFormat>
  <Paragraphs>37</Paragraphs>
  <Slides>11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Gill Sans MT</vt:lpstr>
      <vt:lpstr>Wingdings</vt:lpstr>
      <vt:lpstr>Office Theme</vt:lpstr>
      <vt:lpstr>USAID’s Keeping Children Healthy and Safe Activity (KCHS)  Abstract Presentation   Catherine Kyokunzire (AVSI /KCHS), Denis Nuwagaba (TPO/KCHS), Magdalene Ndagire (AVSI/KCHS), Hussein Kato (TPO/KCHS)   </vt:lpstr>
      <vt:lpstr>PowerPoint Presentation</vt:lpstr>
      <vt:lpstr>About KCHS Activity</vt:lpstr>
      <vt:lpstr>Project goal</vt:lpstr>
      <vt:lpstr>KCHS Approach</vt:lpstr>
      <vt:lpstr>INSPIRE adopted strategies by KCHS</vt:lpstr>
      <vt:lpstr> Violence and HIV – Uganda </vt:lpstr>
      <vt:lpstr>HIV statistics in Uganda</vt:lpstr>
      <vt:lpstr>KCHS achievements</vt:lpstr>
      <vt:lpstr>Conclusion</vt:lpstr>
      <vt:lpstr>Declaration of conflict of interest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Strengthening prevention and response of violence against children to accelerated referral of children into HIV/AIDS Care:</dc:title>
  <dc:creator>Catherine Kyokunzire</dc:creator>
  <cp:lastModifiedBy>Catherine Kyokunzire</cp:lastModifiedBy>
  <cp:revision>54</cp:revision>
  <dcterms:created xsi:type="dcterms:W3CDTF">2021-11-04T06:18:53Z</dcterms:created>
  <dcterms:modified xsi:type="dcterms:W3CDTF">2021-11-15T11:09:09Z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0x01010025AA8B93E3C0C54882DD00A936CC00FE</vt:lpwstr>
  </property>
</Properties>
</file>